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drawings/legacyDiagramText13.bin" ContentType="application/vnd.ms-office.legacyDiagramText"/>
  <Override PartName="/ppt/notesSlides/notesSlide16.xml" ContentType="application/vnd.openxmlformats-officedocument.presentationml.notesSlide+xml"/>
  <Override PartName="/ppt/diagrams/colors1.xml" ContentType="application/vnd.openxmlformats-officedocument.drawingml.diagramColors+xml"/>
  <Default Extension="xml" ContentType="application/xml"/>
  <Override PartName="/ppt/tableStyles.xml" ContentType="application/vnd.openxmlformats-officedocument.presentationml.tableStyles+xml"/>
  <Override PartName="/ppt/legacyDocTextInfo.bin" ContentType="application/vnd.ms-office.legacyDocTextInfo"/>
  <Override PartName="/ppt/notesSlides/notesSlide1.xml" ContentType="application/vnd.openxmlformats-officedocument.presentationml.notesSlide+xml"/>
  <Override PartName="/ppt/drawings/legacyDiagramText5.bin" ContentType="application/vnd.ms-office.legacyDiagramText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diagrams/layout1.xml" ContentType="application/vnd.openxmlformats-officedocument.drawingml.diagram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ppt/drawings/legacyDiagramText12.bin" ContentType="application/vnd.ms-office.legacyDiagramText"/>
  <Override PartName="/docProps/core.xml" ContentType="application/vnd.openxmlformats-package.core-properties+xml"/>
  <Override PartName="/ppt/media/audio3.bin" ContentType="audio/unknown"/>
  <Override PartName="/ppt/notesSlides/notesSlide7.xml" ContentType="application/vnd.openxmlformats-officedocument.presentationml.notesSlide+xml"/>
  <Override PartName="/ppt/handoutMasters/handoutMaster1.xml" ContentType="application/vnd.openxmlformats-officedocument.presentationml.handoutMaster+xml"/>
  <Default Extension="vml" ContentType="application/vnd.openxmlformats-officedocument.vmlDrawing"/>
  <Override PartName="/ppt/drawings/legacyDiagramText4.bin" ContentType="application/vnd.ms-office.legacyDiagramText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drawings/legacyDiagramText11.bin" ContentType="application/vnd.ms-office.legacyDiagramText"/>
  <Override PartName="/ppt/notesSlides/notesSlide14.xml" ContentType="application/vnd.openxmlformats-officedocument.presentationml.notesSlide+xml"/>
  <Override PartName="/ppt/media/audio2.bin" ContentType="audio/unknown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4.xml" ContentType="application/vnd.openxmlformats-officedocument.presentationml.slideLayout+xml"/>
  <Override PartName="/ppt/drawings/legacyDiagramText3.bin" ContentType="application/vnd.ms-office.legacyDiagramText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drawings/legacyDiagramText10.bin" ContentType="application/vnd.ms-office.legacyDiagramText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media/audio1.bin" ContentType="audio/unknown"/>
  <Override PartName="/ppt/notesSlides/notesSlide5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9.xml" ContentType="application/vnd.openxmlformats-officedocument.presentationml.slide+xml"/>
  <Override PartName="/ppt/drawings/legacyDiagramText2.bin" ContentType="application/vnd.ms-office.legacyDiagramText"/>
  <Override PartName="/ppt/slideLayouts/slideLayout9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diagrams/data1.xml" ContentType="application/vnd.openxmlformats-officedocument.drawingml.diagramData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diagrams/quickStyle1.xml" ContentType="application/vnd.openxmlformats-officedocument.drawingml.diagramStyle+xml"/>
  <Override PartName="/ppt/theme/theme3.xml" ContentType="application/vnd.openxmlformats-officedocument.theme+xml"/>
  <Override PartName="/ppt/drawings/legacyDiagramText8.bin" ContentType="application/vnd.ms-office.legacyDiagramText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drawings/legacyDiagramText1.bin" ContentType="application/vnd.ms-office.legacyDiagramText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drawings/legacyDiagramText15.bin" ContentType="application/vnd.ms-office.legacyDiagramText"/>
  <Override PartName="/ppt/notesSlides/notesSlide18.xml" ContentType="application/vnd.openxmlformats-officedocument.presentationml.notesSlide+xml"/>
  <Default Extension="jpeg" ContentType="image/jpeg"/>
  <Override PartName="/ppt/drawings/legacyDiagramText9.bin" ContentType="application/vnd.ms-office.legacyDiagramText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drawings/legacyDiagramText7.bin" ContentType="application/vnd.ms-office.legacyDiagramText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drawings/legacyDiagramText14.bin" ContentType="application/vnd.ms-office.legacyDiagramText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drawings/legacyDiagramText6.bin" ContentType="application/vnd.ms-office.legacyDiagramText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s/slide6.xml" ContentType="application/vnd.openxmlformats-officedocument.presentationml.slide+xml"/>
  <Override PartName="/ppt/diagrams/drawing1.xml" ContentType="application/vnd.ms-office.drawingml.diagramDrawing+xml"/>
  <Override PartName="/ppt/slideLayouts/slideLayout6.xml" ContentType="application/vnd.openxmlformats-officedocument.presentationml.slideLayout+xml"/>
  <Default Extension="bin" ContentType="application/vnd.openxmlformats-officedocument.presentationml.printerSettings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53" r:id="rId1"/>
  </p:sldMasterIdLst>
  <p:notesMasterIdLst>
    <p:notesMasterId r:id="rId26"/>
  </p:notesMasterIdLst>
  <p:handoutMasterIdLst>
    <p:handoutMasterId r:id="rId27"/>
  </p:handoutMasterIdLst>
  <p:sldIdLst>
    <p:sldId id="269" r:id="rId2"/>
    <p:sldId id="277" r:id="rId3"/>
    <p:sldId id="270" r:id="rId4"/>
    <p:sldId id="276" r:id="rId5"/>
    <p:sldId id="257" r:id="rId6"/>
    <p:sldId id="258" r:id="rId7"/>
    <p:sldId id="259" r:id="rId8"/>
    <p:sldId id="260" r:id="rId9"/>
    <p:sldId id="271" r:id="rId10"/>
    <p:sldId id="261" r:id="rId11"/>
    <p:sldId id="273" r:id="rId12"/>
    <p:sldId id="274" r:id="rId13"/>
    <p:sldId id="278" r:id="rId14"/>
    <p:sldId id="280" r:id="rId15"/>
    <p:sldId id="281" r:id="rId16"/>
    <p:sldId id="282" r:id="rId17"/>
    <p:sldId id="283" r:id="rId18"/>
    <p:sldId id="262" r:id="rId19"/>
    <p:sldId id="263" r:id="rId20"/>
    <p:sldId id="264" r:id="rId21"/>
    <p:sldId id="265" r:id="rId22"/>
    <p:sldId id="267" r:id="rId23"/>
    <p:sldId id="268" r:id="rId24"/>
    <p:sldId id="279" r:id="rId25"/>
  </p:sldIdLst>
  <p:sldSz cx="9144000" cy="6858000" type="screen4x3"/>
  <p:notesSz cx="6858000" cy="91011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D60093"/>
    <a:srgbClr val="800080"/>
    <a:srgbClr val="6699FF"/>
    <a:srgbClr val="99CCFF"/>
    <a:srgbClr val="0CC41E"/>
    <a:srgbClr val="FF0000"/>
    <a:srgbClr val="000000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34544" autoAdjust="0"/>
    <p:restoredTop sz="86346" autoAdjust="0"/>
  </p:normalViewPr>
  <p:slideViewPr>
    <p:cSldViewPr>
      <p:cViewPr varScale="1">
        <p:scale>
          <a:sx n="91" d="100"/>
          <a:sy n="91" d="100"/>
        </p:scale>
        <p:origin x="-13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146" y="-90"/>
      </p:cViewPr>
      <p:guideLst>
        <p:guide orient="horz" pos="2867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microsoft.com/office/2006/relationships/legacyDocTextInfo" Target="legacyDocTextInfo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62D416-D18F-4561-A7AC-C4A6CE02DB8A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8D31769A-065A-40DF-96ED-9ADC82F662E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Administration</a:t>
          </a:r>
          <a:endParaRPr kumimoji="0" lang="en-US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endParaRPr>
        </a:p>
      </dgm:t>
    </dgm:pt>
    <dgm:pt modelId="{F8E68E56-DB70-4DE5-8417-D1B27647D6BC}" type="parTrans" cxnId="{8B36F0DA-1535-4361-8E5F-649AF3F2F556}">
      <dgm:prSet/>
      <dgm:spPr/>
      <dgm:t>
        <a:bodyPr/>
        <a:lstStyle/>
        <a:p>
          <a:endParaRPr lang="en-US"/>
        </a:p>
      </dgm:t>
    </dgm:pt>
    <dgm:pt modelId="{E971B709-CC94-4716-B6F0-D5CF6525559B}" type="sibTrans" cxnId="{8B36F0DA-1535-4361-8E5F-649AF3F2F556}">
      <dgm:prSet/>
      <dgm:spPr/>
      <dgm:t>
        <a:bodyPr/>
        <a:lstStyle/>
        <a:p>
          <a:endParaRPr lang="en-US"/>
        </a:p>
      </dgm:t>
    </dgm:pt>
    <dgm:pt modelId="{E56A2EA1-0755-444B-AC2A-E11F216F286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Management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JoAnn Austin 141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Mary Turo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148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Donna Cimini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212</a:t>
          </a:r>
          <a:endParaRPr kumimoji="0" 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315DD167-3A5C-41F3-AF02-49C1E49B9234}" type="parTrans" cxnId="{B759A344-A746-49F8-9C4D-0F07C9B39174}">
      <dgm:prSet/>
      <dgm:spPr/>
      <dgm:t>
        <a:bodyPr/>
        <a:lstStyle/>
        <a:p>
          <a:endParaRPr lang="en-US"/>
        </a:p>
      </dgm:t>
    </dgm:pt>
    <dgm:pt modelId="{F997052C-F2C3-4584-A237-4403CB6F4382}" type="sibTrans" cxnId="{B759A344-A746-49F8-9C4D-0F07C9B39174}">
      <dgm:prSet/>
      <dgm:spPr/>
      <dgm:t>
        <a:bodyPr/>
        <a:lstStyle/>
        <a:p>
          <a:endParaRPr lang="en-US"/>
        </a:p>
      </dgm:t>
    </dgm:pt>
    <dgm:pt modelId="{56E58944-FCD0-478F-BE54-9744A258BC2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Communication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System: We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welcome letters of support and feed back from your children.</a:t>
          </a:r>
        </a:p>
      </dgm:t>
    </dgm:pt>
    <dgm:pt modelId="{46211969-5156-4422-AF16-EAED1CF3B772}" type="parTrans" cxnId="{AFF16864-8456-47AD-9ED1-D421E1A28E13}">
      <dgm:prSet/>
      <dgm:spPr/>
      <dgm:t>
        <a:bodyPr/>
        <a:lstStyle/>
        <a:p>
          <a:endParaRPr lang="en-US"/>
        </a:p>
      </dgm:t>
    </dgm:pt>
    <dgm:pt modelId="{D6AF77BB-5F9F-4209-A437-E1234B24BDBF}" type="sibTrans" cxnId="{AFF16864-8456-47AD-9ED1-D421E1A28E13}">
      <dgm:prSet/>
      <dgm:spPr/>
      <dgm:t>
        <a:bodyPr/>
        <a:lstStyle/>
        <a:p>
          <a:endParaRPr lang="en-US"/>
        </a:p>
      </dgm:t>
    </dgm:pt>
    <dgm:pt modelId="{E81B289B-21F4-4D9B-9BFD-59A2BA37420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Record Keeping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&amp;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Reporting Important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82A0D711-BCF7-497F-9193-2496B2B9E8FD}" type="parTrans" cxnId="{00FF8B38-9DF6-4385-905B-0EAEA48A3848}">
      <dgm:prSet/>
      <dgm:spPr/>
      <dgm:t>
        <a:bodyPr/>
        <a:lstStyle/>
        <a:p>
          <a:endParaRPr lang="en-US"/>
        </a:p>
      </dgm:t>
    </dgm:pt>
    <dgm:pt modelId="{C2EB1D94-FDAF-4EB5-8E5B-CA63682A5496}" type="sibTrans" cxnId="{00FF8B38-9DF6-4385-905B-0EAEA48A3848}">
      <dgm:prSet/>
      <dgm:spPr/>
      <dgm:t>
        <a:bodyPr/>
        <a:lstStyle/>
        <a:p>
          <a:endParaRPr lang="en-US"/>
        </a:p>
      </dgm:t>
    </dgm:pt>
    <dgm:pt modelId="{02DC2339-DF24-4103-A4AB-799E20CF69C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Fiscal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Resources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Grants </a:t>
          </a:r>
        </a:p>
      </dgm:t>
    </dgm:pt>
    <dgm:pt modelId="{1014ECB4-3FEE-473A-8E06-5FDABE68E67A}" type="parTrans" cxnId="{CB67B4B2-8D0E-4557-BD6E-3FBC70A45047}">
      <dgm:prSet/>
      <dgm:spPr/>
      <dgm:t>
        <a:bodyPr/>
        <a:lstStyle/>
        <a:p>
          <a:endParaRPr lang="en-US"/>
        </a:p>
      </dgm:t>
    </dgm:pt>
    <dgm:pt modelId="{DFCAA6D1-5C41-4425-8012-3864816E2BF9}" type="sibTrans" cxnId="{CB67B4B2-8D0E-4557-BD6E-3FBC70A45047}">
      <dgm:prSet/>
      <dgm:spPr/>
      <dgm:t>
        <a:bodyPr/>
        <a:lstStyle/>
        <a:p>
          <a:endParaRPr lang="en-US"/>
        </a:p>
      </dgm:t>
    </dgm:pt>
    <dgm:pt modelId="{E6393227-6014-4E9C-B63C-101ECFEBEF3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Philosophies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&amp;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Goals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Parent Handbook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0n line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A4B8B6B4-DF4A-435F-8D3B-282C498DA152}" type="parTrans" cxnId="{CD464251-723D-41C0-A788-74403581FFBB}">
      <dgm:prSet/>
      <dgm:spPr/>
      <dgm:t>
        <a:bodyPr/>
        <a:lstStyle/>
        <a:p>
          <a:endParaRPr lang="en-US"/>
        </a:p>
      </dgm:t>
    </dgm:pt>
    <dgm:pt modelId="{357A255A-72D5-4924-B7BC-E04C81675758}" type="sibTrans" cxnId="{CD464251-723D-41C0-A788-74403581FFBB}">
      <dgm:prSet/>
      <dgm:spPr/>
      <dgm:t>
        <a:bodyPr/>
        <a:lstStyle/>
        <a:p>
          <a:endParaRPr lang="en-US"/>
        </a:p>
      </dgm:t>
    </dgm:pt>
    <dgm:pt modelId="{680CDFF5-323F-4E86-9ABD-6F809C28B425}" type="pres">
      <dgm:prSet presAssocID="{0062D416-D18F-4561-A7AC-C4A6CE02DB8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09CC7D1-7E3B-4ED5-886A-F5B8C5E6406D}" type="pres">
      <dgm:prSet presAssocID="{8D31769A-065A-40DF-96ED-9ADC82F662E4}" presName="centerShape" presStyleLbl="node0" presStyleIdx="0" presStyleCnt="1"/>
      <dgm:spPr/>
      <dgm:t>
        <a:bodyPr/>
        <a:lstStyle/>
        <a:p>
          <a:endParaRPr lang="en-US"/>
        </a:p>
      </dgm:t>
    </dgm:pt>
    <dgm:pt modelId="{4BDCE032-C7B0-4CB4-9344-08D48AF34DCC}" type="pres">
      <dgm:prSet presAssocID="{315DD167-3A5C-41F3-AF02-49C1E49B9234}" presName="Name9" presStyleLbl="parChTrans1D2" presStyleIdx="0" presStyleCnt="5"/>
      <dgm:spPr/>
      <dgm:t>
        <a:bodyPr/>
        <a:lstStyle/>
        <a:p>
          <a:endParaRPr lang="en-US"/>
        </a:p>
      </dgm:t>
    </dgm:pt>
    <dgm:pt modelId="{70EE7285-8328-43D5-AD6A-3B1D63677683}" type="pres">
      <dgm:prSet presAssocID="{315DD167-3A5C-41F3-AF02-49C1E49B9234}" presName="connTx" presStyleLbl="parChTrans1D2" presStyleIdx="0" presStyleCnt="5"/>
      <dgm:spPr/>
      <dgm:t>
        <a:bodyPr/>
        <a:lstStyle/>
        <a:p>
          <a:endParaRPr lang="en-US"/>
        </a:p>
      </dgm:t>
    </dgm:pt>
    <dgm:pt modelId="{716C0D9F-35FB-4BE9-ACFF-449A5F128208}" type="pres">
      <dgm:prSet presAssocID="{E56A2EA1-0755-444B-AC2A-E11F216F286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C52953-921A-499A-804B-F967697CF89B}" type="pres">
      <dgm:prSet presAssocID="{46211969-5156-4422-AF16-EAED1CF3B772}" presName="Name9" presStyleLbl="parChTrans1D2" presStyleIdx="1" presStyleCnt="5"/>
      <dgm:spPr/>
      <dgm:t>
        <a:bodyPr/>
        <a:lstStyle/>
        <a:p>
          <a:endParaRPr lang="en-US"/>
        </a:p>
      </dgm:t>
    </dgm:pt>
    <dgm:pt modelId="{06353DD5-D60D-4AA7-965A-085F54790DC4}" type="pres">
      <dgm:prSet presAssocID="{46211969-5156-4422-AF16-EAED1CF3B772}" presName="connTx" presStyleLbl="parChTrans1D2" presStyleIdx="1" presStyleCnt="5"/>
      <dgm:spPr/>
      <dgm:t>
        <a:bodyPr/>
        <a:lstStyle/>
        <a:p>
          <a:endParaRPr lang="en-US"/>
        </a:p>
      </dgm:t>
    </dgm:pt>
    <dgm:pt modelId="{E8BA4ADB-B565-465B-AFAA-F4FDE26BFD50}" type="pres">
      <dgm:prSet presAssocID="{56E58944-FCD0-478F-BE54-9744A258BC2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5164B0-9C0D-4A49-94D5-57D96C2A03A9}" type="pres">
      <dgm:prSet presAssocID="{82A0D711-BCF7-497F-9193-2496B2B9E8FD}" presName="Name9" presStyleLbl="parChTrans1D2" presStyleIdx="2" presStyleCnt="5"/>
      <dgm:spPr/>
      <dgm:t>
        <a:bodyPr/>
        <a:lstStyle/>
        <a:p>
          <a:endParaRPr lang="en-US"/>
        </a:p>
      </dgm:t>
    </dgm:pt>
    <dgm:pt modelId="{69A9F28C-63A8-4D0E-80BA-6D480B45EF2B}" type="pres">
      <dgm:prSet presAssocID="{82A0D711-BCF7-497F-9193-2496B2B9E8FD}" presName="connTx" presStyleLbl="parChTrans1D2" presStyleIdx="2" presStyleCnt="5"/>
      <dgm:spPr/>
      <dgm:t>
        <a:bodyPr/>
        <a:lstStyle/>
        <a:p>
          <a:endParaRPr lang="en-US"/>
        </a:p>
      </dgm:t>
    </dgm:pt>
    <dgm:pt modelId="{6947AE15-7527-416E-BB5B-0639A0FF85E4}" type="pres">
      <dgm:prSet presAssocID="{E81B289B-21F4-4D9B-9BFD-59A2BA374201}" presName="node" presStyleLbl="node1" presStyleIdx="2" presStyleCnt="5" custRadScaleRad="101268" custRadScaleInc="-6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AA4E02-2FAB-41B8-B4AA-855DBFEA32C4}" type="pres">
      <dgm:prSet presAssocID="{1014ECB4-3FEE-473A-8E06-5FDABE68E67A}" presName="Name9" presStyleLbl="parChTrans1D2" presStyleIdx="3" presStyleCnt="5"/>
      <dgm:spPr/>
      <dgm:t>
        <a:bodyPr/>
        <a:lstStyle/>
        <a:p>
          <a:endParaRPr lang="en-US"/>
        </a:p>
      </dgm:t>
    </dgm:pt>
    <dgm:pt modelId="{C131981F-D3C9-4432-8301-9102B7C8E318}" type="pres">
      <dgm:prSet presAssocID="{1014ECB4-3FEE-473A-8E06-5FDABE68E67A}" presName="connTx" presStyleLbl="parChTrans1D2" presStyleIdx="3" presStyleCnt="5"/>
      <dgm:spPr/>
      <dgm:t>
        <a:bodyPr/>
        <a:lstStyle/>
        <a:p>
          <a:endParaRPr lang="en-US"/>
        </a:p>
      </dgm:t>
    </dgm:pt>
    <dgm:pt modelId="{033662C4-8E3F-45A0-88A8-1F4A0B560805}" type="pres">
      <dgm:prSet presAssocID="{02DC2339-DF24-4103-A4AB-799E20CF69C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7A23CD-051E-4409-ACC4-822072375C6C}" type="pres">
      <dgm:prSet presAssocID="{A4B8B6B4-DF4A-435F-8D3B-282C498DA152}" presName="Name9" presStyleLbl="parChTrans1D2" presStyleIdx="4" presStyleCnt="5"/>
      <dgm:spPr/>
      <dgm:t>
        <a:bodyPr/>
        <a:lstStyle/>
        <a:p>
          <a:endParaRPr lang="en-US"/>
        </a:p>
      </dgm:t>
    </dgm:pt>
    <dgm:pt modelId="{8AB4BB14-A007-4C43-9ECA-7FF586A8587E}" type="pres">
      <dgm:prSet presAssocID="{A4B8B6B4-DF4A-435F-8D3B-282C498DA152}" presName="connTx" presStyleLbl="parChTrans1D2" presStyleIdx="4" presStyleCnt="5"/>
      <dgm:spPr/>
      <dgm:t>
        <a:bodyPr/>
        <a:lstStyle/>
        <a:p>
          <a:endParaRPr lang="en-US"/>
        </a:p>
      </dgm:t>
    </dgm:pt>
    <dgm:pt modelId="{F071DFAF-22B5-4CBF-A310-1EDF85D03C7E}" type="pres">
      <dgm:prSet presAssocID="{E6393227-6014-4E9C-B63C-101ECFEBEF3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65D125-3633-4F97-B8BA-87057A3614BC}" type="presOf" srcId="{46211969-5156-4422-AF16-EAED1CF3B772}" destId="{F8C52953-921A-499A-804B-F967697CF89B}" srcOrd="0" destOrd="0" presId="urn:microsoft.com/office/officeart/2005/8/layout/radial1"/>
    <dgm:cxn modelId="{2C36B953-1499-4F95-95AA-B82CBCD123DF}" type="presOf" srcId="{E6393227-6014-4E9C-B63C-101ECFEBEF3F}" destId="{F071DFAF-22B5-4CBF-A310-1EDF85D03C7E}" srcOrd="0" destOrd="0" presId="urn:microsoft.com/office/officeart/2005/8/layout/radial1"/>
    <dgm:cxn modelId="{7429EFB9-4988-4588-8E5B-B9275BF65B42}" type="presOf" srcId="{315DD167-3A5C-41F3-AF02-49C1E49B9234}" destId="{4BDCE032-C7B0-4CB4-9344-08D48AF34DCC}" srcOrd="0" destOrd="0" presId="urn:microsoft.com/office/officeart/2005/8/layout/radial1"/>
    <dgm:cxn modelId="{C199DA11-8F6A-4E61-B9FA-C6F4B9A85C82}" type="presOf" srcId="{1014ECB4-3FEE-473A-8E06-5FDABE68E67A}" destId="{43AA4E02-2FAB-41B8-B4AA-855DBFEA32C4}" srcOrd="0" destOrd="0" presId="urn:microsoft.com/office/officeart/2005/8/layout/radial1"/>
    <dgm:cxn modelId="{76C9D337-5122-4284-B7EE-C934AFBC6CF7}" type="presOf" srcId="{1014ECB4-3FEE-473A-8E06-5FDABE68E67A}" destId="{C131981F-D3C9-4432-8301-9102B7C8E318}" srcOrd="1" destOrd="0" presId="urn:microsoft.com/office/officeart/2005/8/layout/radial1"/>
    <dgm:cxn modelId="{00FF8B38-9DF6-4385-905B-0EAEA48A3848}" srcId="{8D31769A-065A-40DF-96ED-9ADC82F662E4}" destId="{E81B289B-21F4-4D9B-9BFD-59A2BA374201}" srcOrd="2" destOrd="0" parTransId="{82A0D711-BCF7-497F-9193-2496B2B9E8FD}" sibTransId="{C2EB1D94-FDAF-4EB5-8E5B-CA63682A5496}"/>
    <dgm:cxn modelId="{A992355F-0D51-45D7-8E21-A51FF6A11EE6}" type="presOf" srcId="{82A0D711-BCF7-497F-9193-2496B2B9E8FD}" destId="{69A9F28C-63A8-4D0E-80BA-6D480B45EF2B}" srcOrd="1" destOrd="0" presId="urn:microsoft.com/office/officeart/2005/8/layout/radial1"/>
    <dgm:cxn modelId="{0CB9AA78-5CAD-444A-ADDC-2B51A2F74336}" type="presOf" srcId="{0062D416-D18F-4561-A7AC-C4A6CE02DB8A}" destId="{680CDFF5-323F-4E86-9ABD-6F809C28B425}" srcOrd="0" destOrd="0" presId="urn:microsoft.com/office/officeart/2005/8/layout/radial1"/>
    <dgm:cxn modelId="{F7655FDE-A1C6-4C5B-8448-82B2AB79F794}" type="presOf" srcId="{A4B8B6B4-DF4A-435F-8D3B-282C498DA152}" destId="{8AB4BB14-A007-4C43-9ECA-7FF586A8587E}" srcOrd="1" destOrd="0" presId="urn:microsoft.com/office/officeart/2005/8/layout/radial1"/>
    <dgm:cxn modelId="{80E1B684-3EAD-4359-9E23-97DCD1D1B105}" type="presOf" srcId="{46211969-5156-4422-AF16-EAED1CF3B772}" destId="{06353DD5-D60D-4AA7-965A-085F54790DC4}" srcOrd="1" destOrd="0" presId="urn:microsoft.com/office/officeart/2005/8/layout/radial1"/>
    <dgm:cxn modelId="{F5B87111-9211-43B9-9816-D7AD58FCCEB4}" type="presOf" srcId="{8D31769A-065A-40DF-96ED-9ADC82F662E4}" destId="{509CC7D1-7E3B-4ED5-886A-F5B8C5E6406D}" srcOrd="0" destOrd="0" presId="urn:microsoft.com/office/officeart/2005/8/layout/radial1"/>
    <dgm:cxn modelId="{7111C80A-F7C9-4AAE-89A9-0CA009FA2C59}" type="presOf" srcId="{02DC2339-DF24-4103-A4AB-799E20CF69C7}" destId="{033662C4-8E3F-45A0-88A8-1F4A0B560805}" srcOrd="0" destOrd="0" presId="urn:microsoft.com/office/officeart/2005/8/layout/radial1"/>
    <dgm:cxn modelId="{C442A8AB-1011-48CE-AF36-B4DB55A91833}" type="presOf" srcId="{56E58944-FCD0-478F-BE54-9744A258BC2D}" destId="{E8BA4ADB-B565-465B-AFAA-F4FDE26BFD50}" srcOrd="0" destOrd="0" presId="urn:microsoft.com/office/officeart/2005/8/layout/radial1"/>
    <dgm:cxn modelId="{A47EDF25-9721-4D3D-9844-831829C22EED}" type="presOf" srcId="{A4B8B6B4-DF4A-435F-8D3B-282C498DA152}" destId="{0D7A23CD-051E-4409-ACC4-822072375C6C}" srcOrd="0" destOrd="0" presId="urn:microsoft.com/office/officeart/2005/8/layout/radial1"/>
    <dgm:cxn modelId="{457F7327-08F9-4153-A795-2B0CA7E02266}" type="presOf" srcId="{E81B289B-21F4-4D9B-9BFD-59A2BA374201}" destId="{6947AE15-7527-416E-BB5B-0639A0FF85E4}" srcOrd="0" destOrd="0" presId="urn:microsoft.com/office/officeart/2005/8/layout/radial1"/>
    <dgm:cxn modelId="{CB67B4B2-8D0E-4557-BD6E-3FBC70A45047}" srcId="{8D31769A-065A-40DF-96ED-9ADC82F662E4}" destId="{02DC2339-DF24-4103-A4AB-799E20CF69C7}" srcOrd="3" destOrd="0" parTransId="{1014ECB4-3FEE-473A-8E06-5FDABE68E67A}" sibTransId="{DFCAA6D1-5C41-4425-8012-3864816E2BF9}"/>
    <dgm:cxn modelId="{FC94B5AF-78A6-4085-8B47-CBF2DF7BF627}" type="presOf" srcId="{E56A2EA1-0755-444B-AC2A-E11F216F2865}" destId="{716C0D9F-35FB-4BE9-ACFF-449A5F128208}" srcOrd="0" destOrd="0" presId="urn:microsoft.com/office/officeart/2005/8/layout/radial1"/>
    <dgm:cxn modelId="{8B36F0DA-1535-4361-8E5F-649AF3F2F556}" srcId="{0062D416-D18F-4561-A7AC-C4A6CE02DB8A}" destId="{8D31769A-065A-40DF-96ED-9ADC82F662E4}" srcOrd="0" destOrd="0" parTransId="{F8E68E56-DB70-4DE5-8417-D1B27647D6BC}" sibTransId="{E971B709-CC94-4716-B6F0-D5CF6525559B}"/>
    <dgm:cxn modelId="{CD464251-723D-41C0-A788-74403581FFBB}" srcId="{8D31769A-065A-40DF-96ED-9ADC82F662E4}" destId="{E6393227-6014-4E9C-B63C-101ECFEBEF3F}" srcOrd="4" destOrd="0" parTransId="{A4B8B6B4-DF4A-435F-8D3B-282C498DA152}" sibTransId="{357A255A-72D5-4924-B7BC-E04C81675758}"/>
    <dgm:cxn modelId="{AFF16864-8456-47AD-9ED1-D421E1A28E13}" srcId="{8D31769A-065A-40DF-96ED-9ADC82F662E4}" destId="{56E58944-FCD0-478F-BE54-9744A258BC2D}" srcOrd="1" destOrd="0" parTransId="{46211969-5156-4422-AF16-EAED1CF3B772}" sibTransId="{D6AF77BB-5F9F-4209-A437-E1234B24BDBF}"/>
    <dgm:cxn modelId="{B759A344-A746-49F8-9C4D-0F07C9B39174}" srcId="{8D31769A-065A-40DF-96ED-9ADC82F662E4}" destId="{E56A2EA1-0755-444B-AC2A-E11F216F2865}" srcOrd="0" destOrd="0" parTransId="{315DD167-3A5C-41F3-AF02-49C1E49B9234}" sibTransId="{F997052C-F2C3-4584-A237-4403CB6F4382}"/>
    <dgm:cxn modelId="{709FEF2F-7130-4190-9500-404A428133EE}" type="presOf" srcId="{315DD167-3A5C-41F3-AF02-49C1E49B9234}" destId="{70EE7285-8328-43D5-AD6A-3B1D63677683}" srcOrd="1" destOrd="0" presId="urn:microsoft.com/office/officeart/2005/8/layout/radial1"/>
    <dgm:cxn modelId="{107ABD2C-23E6-4D04-B43B-449010726757}" type="presOf" srcId="{82A0D711-BCF7-497F-9193-2496B2B9E8FD}" destId="{6E5164B0-9C0D-4A49-94D5-57D96C2A03A9}" srcOrd="0" destOrd="0" presId="urn:microsoft.com/office/officeart/2005/8/layout/radial1"/>
    <dgm:cxn modelId="{4241E0C5-889A-4A8E-BE2C-DCBDE01302A0}" type="presParOf" srcId="{680CDFF5-323F-4E86-9ABD-6F809C28B425}" destId="{509CC7D1-7E3B-4ED5-886A-F5B8C5E6406D}" srcOrd="0" destOrd="0" presId="urn:microsoft.com/office/officeart/2005/8/layout/radial1"/>
    <dgm:cxn modelId="{F6F52C28-C779-4FDA-ABCF-7F2FC7F5E448}" type="presParOf" srcId="{680CDFF5-323F-4E86-9ABD-6F809C28B425}" destId="{4BDCE032-C7B0-4CB4-9344-08D48AF34DCC}" srcOrd="1" destOrd="0" presId="urn:microsoft.com/office/officeart/2005/8/layout/radial1"/>
    <dgm:cxn modelId="{EB9FF362-3235-4417-B80F-95DFD9B8AE68}" type="presParOf" srcId="{4BDCE032-C7B0-4CB4-9344-08D48AF34DCC}" destId="{70EE7285-8328-43D5-AD6A-3B1D63677683}" srcOrd="0" destOrd="0" presId="urn:microsoft.com/office/officeart/2005/8/layout/radial1"/>
    <dgm:cxn modelId="{0C75C3AD-8204-4797-B9C7-93F1EF8E7301}" type="presParOf" srcId="{680CDFF5-323F-4E86-9ABD-6F809C28B425}" destId="{716C0D9F-35FB-4BE9-ACFF-449A5F128208}" srcOrd="2" destOrd="0" presId="urn:microsoft.com/office/officeart/2005/8/layout/radial1"/>
    <dgm:cxn modelId="{5038D564-AEE1-441A-8AA5-7E33F4CEDA96}" type="presParOf" srcId="{680CDFF5-323F-4E86-9ABD-6F809C28B425}" destId="{F8C52953-921A-499A-804B-F967697CF89B}" srcOrd="3" destOrd="0" presId="urn:microsoft.com/office/officeart/2005/8/layout/radial1"/>
    <dgm:cxn modelId="{21A3CADF-CD5D-4E6F-A27C-541B7A1CC0ED}" type="presParOf" srcId="{F8C52953-921A-499A-804B-F967697CF89B}" destId="{06353DD5-D60D-4AA7-965A-085F54790DC4}" srcOrd="0" destOrd="0" presId="urn:microsoft.com/office/officeart/2005/8/layout/radial1"/>
    <dgm:cxn modelId="{5AF44594-00B9-4DE5-AB96-BFB407F727A8}" type="presParOf" srcId="{680CDFF5-323F-4E86-9ABD-6F809C28B425}" destId="{E8BA4ADB-B565-465B-AFAA-F4FDE26BFD50}" srcOrd="4" destOrd="0" presId="urn:microsoft.com/office/officeart/2005/8/layout/radial1"/>
    <dgm:cxn modelId="{ACED4E59-A096-452B-A851-63E2EDD0555A}" type="presParOf" srcId="{680CDFF5-323F-4E86-9ABD-6F809C28B425}" destId="{6E5164B0-9C0D-4A49-94D5-57D96C2A03A9}" srcOrd="5" destOrd="0" presId="urn:microsoft.com/office/officeart/2005/8/layout/radial1"/>
    <dgm:cxn modelId="{1FC989E8-DEA4-41DA-84CB-59086B035ABB}" type="presParOf" srcId="{6E5164B0-9C0D-4A49-94D5-57D96C2A03A9}" destId="{69A9F28C-63A8-4D0E-80BA-6D480B45EF2B}" srcOrd="0" destOrd="0" presId="urn:microsoft.com/office/officeart/2005/8/layout/radial1"/>
    <dgm:cxn modelId="{2D09B714-ADCA-41CB-A0B5-A7859530C53E}" type="presParOf" srcId="{680CDFF5-323F-4E86-9ABD-6F809C28B425}" destId="{6947AE15-7527-416E-BB5B-0639A0FF85E4}" srcOrd="6" destOrd="0" presId="urn:microsoft.com/office/officeart/2005/8/layout/radial1"/>
    <dgm:cxn modelId="{34470B8C-498A-4F1B-8CC5-93F73E5B9F26}" type="presParOf" srcId="{680CDFF5-323F-4E86-9ABD-6F809C28B425}" destId="{43AA4E02-2FAB-41B8-B4AA-855DBFEA32C4}" srcOrd="7" destOrd="0" presId="urn:microsoft.com/office/officeart/2005/8/layout/radial1"/>
    <dgm:cxn modelId="{E784A103-A45D-4DD6-85A9-FD82ADBD9871}" type="presParOf" srcId="{43AA4E02-2FAB-41B8-B4AA-855DBFEA32C4}" destId="{C131981F-D3C9-4432-8301-9102B7C8E318}" srcOrd="0" destOrd="0" presId="urn:microsoft.com/office/officeart/2005/8/layout/radial1"/>
    <dgm:cxn modelId="{4EE676AD-59C3-460E-922D-0251CC7DE953}" type="presParOf" srcId="{680CDFF5-323F-4E86-9ABD-6F809C28B425}" destId="{033662C4-8E3F-45A0-88A8-1F4A0B560805}" srcOrd="8" destOrd="0" presId="urn:microsoft.com/office/officeart/2005/8/layout/radial1"/>
    <dgm:cxn modelId="{F0CDB48A-8B06-4805-B157-63903D2BABA3}" type="presParOf" srcId="{680CDFF5-323F-4E86-9ABD-6F809C28B425}" destId="{0D7A23CD-051E-4409-ACC4-822072375C6C}" srcOrd="9" destOrd="0" presId="urn:microsoft.com/office/officeart/2005/8/layout/radial1"/>
    <dgm:cxn modelId="{4D15936E-AAD1-4AE6-80D8-CBBF1F2EFD44}" type="presParOf" srcId="{0D7A23CD-051E-4409-ACC4-822072375C6C}" destId="{8AB4BB14-A007-4C43-9ECA-7FF586A8587E}" srcOrd="0" destOrd="0" presId="urn:microsoft.com/office/officeart/2005/8/layout/radial1"/>
    <dgm:cxn modelId="{92324842-26A0-4675-87D6-1CA2952500A0}" type="presParOf" srcId="{680CDFF5-323F-4E86-9ABD-6F809C28B425}" destId="{F071DFAF-22B5-4CBF-A310-1EDF85D03C7E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9CC7D1-7E3B-4ED5-886A-F5B8C5E6406D}">
      <dsp:nvSpPr>
        <dsp:cNvPr id="0" name=""/>
        <dsp:cNvSpPr/>
      </dsp:nvSpPr>
      <dsp:spPr>
        <a:xfrm>
          <a:off x="2593118" y="2696413"/>
          <a:ext cx="2051176" cy="20511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Administration</a:t>
          </a:r>
          <a:endParaRPr kumimoji="0" lang="en-US" sz="1600" b="1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endParaRPr>
        </a:p>
      </dsp:txBody>
      <dsp:txXfrm>
        <a:off x="2593118" y="2696413"/>
        <a:ext cx="2051176" cy="2051176"/>
      </dsp:txXfrm>
    </dsp:sp>
    <dsp:sp modelId="{4BDCE032-C7B0-4CB4-9344-08D48AF34DCC}">
      <dsp:nvSpPr>
        <dsp:cNvPr id="0" name=""/>
        <dsp:cNvSpPr/>
      </dsp:nvSpPr>
      <dsp:spPr>
        <a:xfrm rot="16200000">
          <a:off x="3309610" y="2361810"/>
          <a:ext cx="618192" cy="51014"/>
        </a:xfrm>
        <a:custGeom>
          <a:avLst/>
          <a:gdLst/>
          <a:ahLst/>
          <a:cxnLst/>
          <a:rect l="0" t="0" r="0" b="0"/>
          <a:pathLst>
            <a:path>
              <a:moveTo>
                <a:pt x="0" y="25507"/>
              </a:moveTo>
              <a:lnTo>
                <a:pt x="618192" y="255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6200000">
        <a:off x="3603251" y="2371862"/>
        <a:ext cx="30909" cy="30909"/>
      </dsp:txXfrm>
    </dsp:sp>
    <dsp:sp modelId="{716C0D9F-35FB-4BE9-ACFF-449A5F128208}">
      <dsp:nvSpPr>
        <dsp:cNvPr id="0" name=""/>
        <dsp:cNvSpPr/>
      </dsp:nvSpPr>
      <dsp:spPr>
        <a:xfrm>
          <a:off x="2593118" y="27044"/>
          <a:ext cx="2051176" cy="20511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3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Management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3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JoAnn Austin 141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3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Mary Turo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3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148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3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Donna Cimini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3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212</a:t>
          </a:r>
          <a:endParaRPr kumimoji="0" lang="en-US" sz="13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2593118" y="27044"/>
        <a:ext cx="2051176" cy="2051176"/>
      </dsp:txXfrm>
    </dsp:sp>
    <dsp:sp modelId="{F8C52953-921A-499A-804B-F967697CF89B}">
      <dsp:nvSpPr>
        <dsp:cNvPr id="0" name=""/>
        <dsp:cNvSpPr/>
      </dsp:nvSpPr>
      <dsp:spPr>
        <a:xfrm rot="20520000">
          <a:off x="4578970" y="3284054"/>
          <a:ext cx="618192" cy="51014"/>
        </a:xfrm>
        <a:custGeom>
          <a:avLst/>
          <a:gdLst/>
          <a:ahLst/>
          <a:cxnLst/>
          <a:rect l="0" t="0" r="0" b="0"/>
          <a:pathLst>
            <a:path>
              <a:moveTo>
                <a:pt x="0" y="25507"/>
              </a:moveTo>
              <a:lnTo>
                <a:pt x="618192" y="255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20520000">
        <a:off x="4872612" y="3294107"/>
        <a:ext cx="30909" cy="30909"/>
      </dsp:txXfrm>
    </dsp:sp>
    <dsp:sp modelId="{E8BA4ADB-B565-465B-AFAA-F4FDE26BFD50}">
      <dsp:nvSpPr>
        <dsp:cNvPr id="0" name=""/>
        <dsp:cNvSpPr/>
      </dsp:nvSpPr>
      <dsp:spPr>
        <a:xfrm>
          <a:off x="5131839" y="1871533"/>
          <a:ext cx="2051176" cy="20511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Communication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System: We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welcome letters of support and feed back from your children.</a:t>
          </a:r>
        </a:p>
      </dsp:txBody>
      <dsp:txXfrm>
        <a:off x="5131839" y="1871533"/>
        <a:ext cx="2051176" cy="2051176"/>
      </dsp:txXfrm>
    </dsp:sp>
    <dsp:sp modelId="{6E5164B0-9C0D-4A49-94D5-57D96C2A03A9}">
      <dsp:nvSpPr>
        <dsp:cNvPr id="0" name=""/>
        <dsp:cNvSpPr/>
      </dsp:nvSpPr>
      <dsp:spPr>
        <a:xfrm rot="3225874">
          <a:off x="4091628" y="4786695"/>
          <a:ext cx="652040" cy="51014"/>
        </a:xfrm>
        <a:custGeom>
          <a:avLst/>
          <a:gdLst/>
          <a:ahLst/>
          <a:cxnLst/>
          <a:rect l="0" t="0" r="0" b="0"/>
          <a:pathLst>
            <a:path>
              <a:moveTo>
                <a:pt x="0" y="25507"/>
              </a:moveTo>
              <a:lnTo>
                <a:pt x="652040" y="255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3225874">
        <a:off x="4401347" y="4795901"/>
        <a:ext cx="32602" cy="32602"/>
      </dsp:txXfrm>
    </dsp:sp>
    <dsp:sp modelId="{6947AE15-7527-416E-BB5B-0639A0FF85E4}">
      <dsp:nvSpPr>
        <dsp:cNvPr id="0" name=""/>
        <dsp:cNvSpPr/>
      </dsp:nvSpPr>
      <dsp:spPr>
        <a:xfrm>
          <a:off x="4191002" y="4876814"/>
          <a:ext cx="2051176" cy="20511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Record Keeping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&amp;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Reporting Important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3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4191002" y="4876814"/>
        <a:ext cx="2051176" cy="2051176"/>
      </dsp:txXfrm>
    </dsp:sp>
    <dsp:sp modelId="{43AA4E02-2FAB-41B8-B4AA-855DBFEA32C4}">
      <dsp:nvSpPr>
        <dsp:cNvPr id="0" name=""/>
        <dsp:cNvSpPr/>
      </dsp:nvSpPr>
      <dsp:spPr>
        <a:xfrm rot="7560000">
          <a:off x="2525102" y="4776277"/>
          <a:ext cx="618192" cy="51014"/>
        </a:xfrm>
        <a:custGeom>
          <a:avLst/>
          <a:gdLst/>
          <a:ahLst/>
          <a:cxnLst/>
          <a:rect l="0" t="0" r="0" b="0"/>
          <a:pathLst>
            <a:path>
              <a:moveTo>
                <a:pt x="0" y="25507"/>
              </a:moveTo>
              <a:lnTo>
                <a:pt x="618192" y="255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7560000">
        <a:off x="2818743" y="4786329"/>
        <a:ext cx="30909" cy="30909"/>
      </dsp:txXfrm>
    </dsp:sp>
    <dsp:sp modelId="{033662C4-8E3F-45A0-88A8-1F4A0B560805}">
      <dsp:nvSpPr>
        <dsp:cNvPr id="0" name=""/>
        <dsp:cNvSpPr/>
      </dsp:nvSpPr>
      <dsp:spPr>
        <a:xfrm>
          <a:off x="1024102" y="4855978"/>
          <a:ext cx="2051176" cy="20511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Fiscal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Resources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Grants </a:t>
          </a:r>
        </a:p>
      </dsp:txBody>
      <dsp:txXfrm>
        <a:off x="1024102" y="4855978"/>
        <a:ext cx="2051176" cy="2051176"/>
      </dsp:txXfrm>
    </dsp:sp>
    <dsp:sp modelId="{0D7A23CD-051E-4409-ACC4-822072375C6C}">
      <dsp:nvSpPr>
        <dsp:cNvPr id="0" name=""/>
        <dsp:cNvSpPr/>
      </dsp:nvSpPr>
      <dsp:spPr>
        <a:xfrm rot="11880000">
          <a:off x="2040249" y="3284054"/>
          <a:ext cx="618192" cy="51014"/>
        </a:xfrm>
        <a:custGeom>
          <a:avLst/>
          <a:gdLst/>
          <a:ahLst/>
          <a:cxnLst/>
          <a:rect l="0" t="0" r="0" b="0"/>
          <a:pathLst>
            <a:path>
              <a:moveTo>
                <a:pt x="0" y="25507"/>
              </a:moveTo>
              <a:lnTo>
                <a:pt x="618192" y="255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1880000">
        <a:off x="2333891" y="3294107"/>
        <a:ext cx="30909" cy="30909"/>
      </dsp:txXfrm>
    </dsp:sp>
    <dsp:sp modelId="{F071DFAF-22B5-4CBF-A310-1EDF85D03C7E}">
      <dsp:nvSpPr>
        <dsp:cNvPr id="0" name=""/>
        <dsp:cNvSpPr/>
      </dsp:nvSpPr>
      <dsp:spPr>
        <a:xfrm>
          <a:off x="54397" y="1871533"/>
          <a:ext cx="2051176" cy="20511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Philosophies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&amp;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Goals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Parent Handbook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0n line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3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54397" y="1871533"/>
        <a:ext cx="2051176" cy="2051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4" Type="http://schemas.microsoft.com/office/2006/relationships/legacyDiagramText" Target="legacyDiagramText4.bin"/><Relationship Id="rId5" Type="http://schemas.microsoft.com/office/2006/relationships/legacyDiagramText" Target="legacyDiagramText5.bin"/><Relationship Id="rId6" Type="http://schemas.openxmlformats.org/officeDocument/2006/relationships/image" Target="../media/image6.jpeg"/><Relationship Id="rId1" Type="http://schemas.microsoft.com/office/2006/relationships/legacyDiagramText" Target="legacyDiagramText1.bin"/><Relationship Id="rId2" Type="http://schemas.microsoft.com/office/2006/relationships/legacyDiagramText" Target="legacyDiagramText2.bin"/></Relationships>
</file>

<file path=ppt/drawings/_rels/vmlDrawing2.vml.rels><?xml version="1.0" encoding="UTF-8" standalone="yes"?>
<Relationships xmlns="http://schemas.openxmlformats.org/package/2006/relationships"><Relationship Id="rId1" Type="http://schemas.microsoft.com/office/2006/relationships/legacyDiagramText" Target="legacyDiagramText6.bin"/><Relationship Id="rId2" Type="http://schemas.microsoft.com/office/2006/relationships/legacyDiagramText" Target="legacyDiagramText7.bin"/><Relationship Id="rId3" Type="http://schemas.microsoft.com/office/2006/relationships/legacyDiagramText" Target="legacyDiagramText8.bin"/></Relationships>
</file>

<file path=ppt/drawings/_rels/vmlDrawing3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11.bin"/><Relationship Id="rId4" Type="http://schemas.microsoft.com/office/2006/relationships/legacyDiagramText" Target="legacyDiagramText12.bin"/><Relationship Id="rId5" Type="http://schemas.microsoft.com/office/2006/relationships/legacyDiagramText" Target="legacyDiagramText13.bin"/><Relationship Id="rId6" Type="http://schemas.microsoft.com/office/2006/relationships/legacyDiagramText" Target="legacyDiagramText14.bin"/><Relationship Id="rId7" Type="http://schemas.microsoft.com/office/2006/relationships/legacyDiagramText" Target="legacyDiagramText15.bin"/><Relationship Id="rId1" Type="http://schemas.microsoft.com/office/2006/relationships/legacyDiagramText" Target="legacyDiagramText9.bin"/><Relationship Id="rId2" Type="http://schemas.microsoft.com/office/2006/relationships/legacyDiagramText" Target="legacyDiagramText10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43938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43938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0AB3EEC-6BB2-4B48-80F6-0D2F34DEB75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4113" y="682625"/>
            <a:ext cx="4551362" cy="3413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22763"/>
            <a:ext cx="54864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43938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43938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4D4202F-D11A-4613-9579-68268523051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969286-A8C5-451D-991A-B0C08166451F}" type="slidenum">
              <a:rPr lang="en-US"/>
              <a:pPr/>
              <a:t>1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EA2DE0-27C8-4D09-A2AB-A8D47CE6E57E}" type="slidenum">
              <a:rPr lang="en-US"/>
              <a:pPr/>
              <a:t>10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63794A-6103-4420-AFE1-49A47D40270C}" type="slidenum">
              <a:rPr lang="en-US"/>
              <a:pPr/>
              <a:t>11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0C3188-1A46-4DDC-99BB-F781CFCD2B3B}" type="slidenum">
              <a:rPr lang="en-US"/>
              <a:pPr/>
              <a:t>12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50B60A-111E-44BD-AFA9-96E86F878961}" type="slidenum">
              <a:rPr lang="en-US"/>
              <a:pPr/>
              <a:t>13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CE3DFF-9BCD-42D8-9C11-8416F96AC7BB}" type="slidenum">
              <a:rPr lang="en-US"/>
              <a:pPr/>
              <a:t>18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247658-115F-40B8-B12E-81D29EC167D8}" type="slidenum">
              <a:rPr lang="en-US"/>
              <a:pPr/>
              <a:t>19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AFA79D-B5E7-49CD-856C-BA4962A23990}" type="slidenum">
              <a:rPr lang="en-US"/>
              <a:pPr/>
              <a:t>20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F07155-539E-436D-9E7B-2D6F42F53214}" type="slidenum">
              <a:rPr lang="en-US"/>
              <a:pPr/>
              <a:t>21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8B9521-1270-46E8-B8E0-0F507F3D4355}" type="slidenum">
              <a:rPr lang="en-US"/>
              <a:pPr/>
              <a:t>22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C00BCB-14DB-4FE3-B822-2DC321F77134}" type="slidenum">
              <a:rPr lang="en-US"/>
              <a:pPr/>
              <a:t>23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0BB564-C54C-4EB3-A576-D3E012AE1060}" type="slidenum">
              <a:rPr lang="en-US"/>
              <a:pPr/>
              <a:t>2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83D739-AE20-4815-AEBD-F36B04B6BA6C}" type="slidenum">
              <a:rPr lang="en-US"/>
              <a:pPr/>
              <a:t>3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CC7307-949B-4F32-BD49-2440E8EDB2C9}" type="slidenum">
              <a:rPr lang="en-US"/>
              <a:pPr/>
              <a:t>4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3425E4-4AB6-4A39-AC0D-8A270AF69A11}" type="slidenum">
              <a:rPr lang="en-US"/>
              <a:pPr/>
              <a:t>5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D2A4C1-F8C5-42B0-B4A7-054D61E336CA}" type="slidenum">
              <a:rPr lang="en-US"/>
              <a:pPr/>
              <a:t>6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A257B9-DB7C-4503-9988-AA15FF621CA8}" type="slidenum">
              <a:rPr lang="en-US"/>
              <a:pPr/>
              <a:t>7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03A241-BB44-4F42-9CCD-03E329AF6988}" type="slidenum">
              <a:rPr lang="en-US"/>
              <a:pPr/>
              <a:t>8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77FCAF-10AD-4FE0-BC8E-4DAFA05864E2}" type="slidenum">
              <a:rPr lang="en-US"/>
              <a:pPr/>
              <a:t>9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CDADFF-6B0B-4D66-8D38-82C9149578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DB25C8-38B2-4028-8170-E68419A35D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7182A-98CF-4D16-9B7F-6C807EB3AB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  <p:sndAc>
      <p:stSnd>
        <p:snd r:embed="rId1" name="camera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3A59174-4A76-417A-91CE-5F47A800C9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  <p:sndAc>
      <p:stSnd>
        <p:snd r:embed="rId1" name="camera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5D25ECA-F8A1-4D08-8D3B-026D06284F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  <p:sndAc>
      <p:stSnd>
        <p:snd r:embed="rId1" name="camera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14E7B68-03A6-45F0-8BED-F10016AF83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1324F-785C-4E39-8A35-4D74FDF76E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90C794-F5D1-4197-9213-595DD2F3D3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2D60EC-D90D-450E-8E4D-420ED04B2F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D23FB7-AC25-48B2-B2CB-39B750CB0F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2D040-94F3-4AB4-A724-D8DE85E7E5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262CA-ADFB-43A9-A665-56A5C75D6F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28D08-094F-41B0-A637-2DF088C20C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B201C-3A5A-4B6A-BB33-22F63C4279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897798B-8355-4CC0-98E0-5D19C5F121B3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</p:sldLayoutIdLst>
  <p:transition spd="slow">
    <p:fade/>
    <p:sndAc>
      <p:stSnd>
        <p:snd r:embed="rId16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2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2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22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2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2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2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22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2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2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2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22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2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2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2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22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2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2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2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22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2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1.jpeg"/><Relationship Id="rId5" Type="http://schemas.openxmlformats.org/officeDocument/2006/relationships/audio" Target="../media/audio2.bin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4.xml"/><Relationship Id="rId3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3.bin"/><Relationship Id="rId3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7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1" name="Picture 7" descr="MPj04118180000[1]"/>
          <p:cNvPicPr>
            <a:picLocks noChangeAspect="1" noChangeArrowheads="1"/>
          </p:cNvPicPr>
          <p:nvPr/>
        </p:nvPicPr>
        <p:blipFill>
          <a:blip r:embed="rId4" cstate="print"/>
          <a:srcRect l="-6383" r="-2127"/>
          <a:stretch>
            <a:fillRect/>
          </a:stretch>
        </p:blipFill>
        <p:spPr bwMode="auto">
          <a:xfrm>
            <a:off x="4953000" y="1295400"/>
            <a:ext cx="3886200" cy="3494088"/>
          </a:xfrm>
          <a:prstGeom prst="rect">
            <a:avLst/>
          </a:prstGeom>
          <a:noFill/>
        </p:spPr>
      </p:pic>
      <p:sp>
        <p:nvSpPr>
          <p:cNvPr id="41992" name="WordArt 8">
            <a:hlinkClick r:id="" action="ppaction://noaction" highlightClick="1">
              <a:snd r:embed="rId5" name="drumroll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457200" y="1371600"/>
            <a:ext cx="43434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 smtClean="0"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Farmington River Regional </a:t>
            </a:r>
          </a:p>
          <a:p>
            <a:pPr algn="ctr"/>
            <a:r>
              <a:rPr lang="en-US" sz="2800" kern="10" dirty="0" smtClean="0"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School District </a:t>
            </a:r>
          </a:p>
          <a:p>
            <a:pPr algn="ctr"/>
            <a:r>
              <a:rPr lang="en-US" sz="2800" kern="10" dirty="0" smtClean="0"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Preschool Programs </a:t>
            </a:r>
          </a:p>
        </p:txBody>
      </p:sp>
    </p:spTree>
  </p:cSld>
  <p:clrMapOvr>
    <a:masterClrMapping/>
  </p:clrMapOvr>
  <p:transition spd="slow">
    <p:fade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57400"/>
            <a:ext cx="7543800" cy="4800600"/>
          </a:xfrm>
          <a:solidFill>
            <a:srgbClr val="800080"/>
          </a:solidFill>
        </p:spPr>
        <p:txBody>
          <a:bodyPr/>
          <a:lstStyle/>
          <a:p>
            <a:r>
              <a:rPr lang="en-US" sz="2800" i="1" dirty="0" smtClean="0"/>
              <a:t>Curriculum &amp; Instruction</a:t>
            </a:r>
            <a:endParaRPr lang="en-US" sz="2800" i="1" dirty="0"/>
          </a:p>
          <a:p>
            <a:pPr>
              <a:buFontTx/>
              <a:buNone/>
            </a:pPr>
            <a:r>
              <a:rPr lang="en-US" sz="2800" i="1" dirty="0"/>
              <a:t>		&gt;developmentally appropriate</a:t>
            </a:r>
          </a:p>
          <a:p>
            <a:pPr>
              <a:buFontTx/>
              <a:buNone/>
            </a:pPr>
            <a:r>
              <a:rPr lang="en-US" sz="2800" i="1" dirty="0"/>
              <a:t>		&gt;</a:t>
            </a:r>
            <a:r>
              <a:rPr lang="en-US" sz="2800" i="1" dirty="0" smtClean="0"/>
              <a:t>effective </a:t>
            </a:r>
            <a:r>
              <a:rPr lang="en-US" sz="2800" i="1" dirty="0"/>
              <a:t>curriculum</a:t>
            </a:r>
          </a:p>
          <a:p>
            <a:r>
              <a:rPr lang="en-US" sz="2800" i="1" dirty="0"/>
              <a:t>Integration of Related </a:t>
            </a:r>
            <a:r>
              <a:rPr lang="en-US" sz="2800" i="1" dirty="0" smtClean="0"/>
              <a:t>Services: Speech therapy, Occupational therapy, Physical therapy, Music, Art, Library and Gym Teachers</a:t>
            </a:r>
            <a:endParaRPr lang="en-US" sz="2800" i="1" dirty="0"/>
          </a:p>
          <a:p>
            <a:r>
              <a:rPr lang="en-US" sz="2800" i="1" dirty="0" smtClean="0"/>
              <a:t>Screening and Assessment are key to all our programs and </a:t>
            </a:r>
            <a:r>
              <a:rPr lang="en-US" sz="2800" b="1" i="1" dirty="0" smtClean="0"/>
              <a:t>required</a:t>
            </a:r>
            <a:r>
              <a:rPr lang="en-US" sz="2800" i="1" dirty="0" smtClean="0"/>
              <a:t> before entry in Pre School programs.</a:t>
            </a:r>
            <a:endParaRPr lang="en-US" sz="2800" i="1" dirty="0"/>
          </a:p>
        </p:txBody>
      </p:sp>
      <p:sp>
        <p:nvSpPr>
          <p:cNvPr id="18437" name="WordArt 5"/>
          <p:cNvSpPr>
            <a:spLocks noChangeArrowheads="1" noChangeShapeType="1" noTextEdit="1"/>
          </p:cNvSpPr>
          <p:nvPr/>
        </p:nvSpPr>
        <p:spPr bwMode="auto">
          <a:xfrm>
            <a:off x="1600200" y="152400"/>
            <a:ext cx="6019800" cy="1371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Teaching &amp; Learning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 descr="MPj04117730000[1]"/>
          <p:cNvPicPr>
            <a:picLocks noChangeAspect="1" noChangeArrowheads="1"/>
          </p:cNvPicPr>
          <p:nvPr/>
        </p:nvPicPr>
        <p:blipFill>
          <a:blip r:embed="rId3" cstate="print"/>
          <a:srcRect t="40244" r="15628" b="10976"/>
          <a:stretch>
            <a:fillRect/>
          </a:stretch>
        </p:blipFill>
        <p:spPr bwMode="auto">
          <a:xfrm>
            <a:off x="2590800" y="2819400"/>
            <a:ext cx="3505200" cy="3048000"/>
          </a:xfrm>
          <a:prstGeom prst="rect">
            <a:avLst/>
          </a:prstGeom>
          <a:noFill/>
        </p:spPr>
      </p:pic>
      <p:sp>
        <p:nvSpPr>
          <p:cNvPr id="61446" name="WordArt 6"/>
          <p:cNvSpPr>
            <a:spLocks noChangeArrowheads="1" noChangeShapeType="1" noTextEdit="1"/>
          </p:cNvSpPr>
          <p:nvPr/>
        </p:nvSpPr>
        <p:spPr bwMode="auto">
          <a:xfrm>
            <a:off x="1828800" y="762000"/>
            <a:ext cx="53340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 Black"/>
              </a:rPr>
              <a:t>Speech, Language &amp;</a:t>
            </a:r>
          </a:p>
          <a:p>
            <a:pPr algn="ctr"/>
            <a:r>
              <a:rPr lang="en-US" sz="2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 Black"/>
              </a:rPr>
              <a:t>Alternative Communication</a:t>
            </a:r>
          </a:p>
          <a:p>
            <a:pPr algn="ctr"/>
            <a:r>
              <a:rPr lang="en-US" sz="2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 Black"/>
              </a:rPr>
              <a:t>Judy Lewis</a:t>
            </a:r>
          </a:p>
          <a:p>
            <a:pPr algn="ctr"/>
            <a:endParaRPr lang="en-US" sz="28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Arial Black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butterfly 003"/>
          <p:cNvPicPr>
            <a:picLocks noChangeAspect="1" noChangeArrowheads="1"/>
          </p:cNvPicPr>
          <p:nvPr/>
        </p:nvPicPr>
        <p:blipFill>
          <a:blip r:embed="rId3" cstate="print"/>
          <a:srcRect l="35088" t="39417"/>
          <a:stretch>
            <a:fillRect/>
          </a:stretch>
        </p:blipFill>
        <p:spPr bwMode="auto">
          <a:xfrm>
            <a:off x="1066800" y="762000"/>
            <a:ext cx="6858000" cy="4191000"/>
          </a:xfrm>
          <a:prstGeom prst="rect">
            <a:avLst/>
          </a:prstGeom>
          <a:noFill/>
        </p:spPr>
      </p:pic>
      <p:sp>
        <p:nvSpPr>
          <p:cNvPr id="63493" name="WordArt 5"/>
          <p:cNvSpPr>
            <a:spLocks noChangeArrowheads="1" noChangeShapeType="1" noTextEdit="1"/>
          </p:cNvSpPr>
          <p:nvPr/>
        </p:nvSpPr>
        <p:spPr bwMode="auto">
          <a:xfrm>
            <a:off x="381000" y="5181600"/>
            <a:ext cx="8382000" cy="1219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28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Emotionally Significant </a:t>
            </a:r>
            <a:r>
              <a:rPr lang="en-US" sz="28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Interactions  part of daily Program </a:t>
            </a:r>
            <a:endParaRPr lang="en-US" sz="28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WordArt 4"/>
          <p:cNvSpPr>
            <a:spLocks noChangeArrowheads="1" noChangeShapeType="1" noTextEdit="1"/>
          </p:cNvSpPr>
          <p:nvPr/>
        </p:nvSpPr>
        <p:spPr bwMode="auto">
          <a:xfrm>
            <a:off x="2362200" y="609600"/>
            <a:ext cx="43434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 Black"/>
              </a:rPr>
              <a:t>Sensory Awareness</a:t>
            </a:r>
          </a:p>
        </p:txBody>
      </p:sp>
      <p:pic>
        <p:nvPicPr>
          <p:cNvPr id="71685" name="Picture 5" descr="Bea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600200"/>
            <a:ext cx="7010400" cy="4876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WordArt 4"/>
          <p:cNvSpPr>
            <a:spLocks noChangeArrowheads="1" noChangeShapeType="1" noTextEdit="1"/>
          </p:cNvSpPr>
          <p:nvPr/>
        </p:nvSpPr>
        <p:spPr bwMode="auto">
          <a:xfrm>
            <a:off x="3200400" y="304800"/>
            <a:ext cx="23812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 Black"/>
              </a:rPr>
              <a:t>Cognition</a:t>
            </a:r>
          </a:p>
        </p:txBody>
      </p:sp>
      <p:pic>
        <p:nvPicPr>
          <p:cNvPr id="79877" name="Picture 5" descr="Girl with egg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143000"/>
            <a:ext cx="3962400" cy="5486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WordArt 4"/>
          <p:cNvSpPr>
            <a:spLocks noChangeArrowheads="1" noChangeShapeType="1" noTextEdit="1"/>
          </p:cNvSpPr>
          <p:nvPr/>
        </p:nvSpPr>
        <p:spPr bwMode="auto">
          <a:xfrm>
            <a:off x="762000" y="228600"/>
            <a:ext cx="69342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60093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Movement &amp; </a:t>
            </a:r>
            <a:r>
              <a:rPr lang="en-US" sz="3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60093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Coordination</a:t>
            </a:r>
          </a:p>
          <a:p>
            <a:pPr algn="ctr"/>
            <a:r>
              <a:rPr lang="en-US" sz="3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60093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Includes Physical therapy,  Gym Program and out </a:t>
            </a:r>
            <a:r>
              <a:rPr lang="en-US" sz="3200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60093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dorr</a:t>
            </a:r>
            <a:r>
              <a:rPr lang="en-US" sz="3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60093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play </a:t>
            </a:r>
            <a:endParaRPr lang="en-US" sz="32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D60093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80901" name="Picture 5" descr="Learning to wal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828800"/>
            <a:ext cx="4038600" cy="5029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WordArt 4"/>
          <p:cNvSpPr>
            <a:spLocks noChangeArrowheads="1" noChangeShapeType="1" noTextEdit="1"/>
          </p:cNvSpPr>
          <p:nvPr/>
        </p:nvSpPr>
        <p:spPr bwMode="auto">
          <a:xfrm>
            <a:off x="609600" y="0"/>
            <a:ext cx="76200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6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Socialization</a:t>
            </a:r>
          </a:p>
          <a:p>
            <a:pPr algn="ctr"/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Guidance and preschool 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81925" name="Picture 5" descr="Dad and bab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981200"/>
            <a:ext cx="662940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WordArt 4"/>
          <p:cNvSpPr>
            <a:spLocks noChangeArrowheads="1" noChangeShapeType="1" noTextEdit="1"/>
          </p:cNvSpPr>
          <p:nvPr/>
        </p:nvSpPr>
        <p:spPr bwMode="auto">
          <a:xfrm>
            <a:off x="914400" y="304800"/>
            <a:ext cx="71628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074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Self-Care</a:t>
            </a:r>
          </a:p>
          <a:p>
            <a:pPr algn="ctr"/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We are together with all your needs!</a:t>
            </a:r>
            <a:endParaRPr lang="en-US" sz="36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82949" name="Picture 5" descr="Baby Eating"/>
          <p:cNvPicPr>
            <a:picLocks noChangeAspect="1" noChangeArrowheads="1"/>
          </p:cNvPicPr>
          <p:nvPr/>
        </p:nvPicPr>
        <p:blipFill>
          <a:blip r:embed="rId2" cstate="print"/>
          <a:srcRect t="25000" b="15385"/>
          <a:stretch>
            <a:fillRect/>
          </a:stretch>
        </p:blipFill>
        <p:spPr bwMode="auto">
          <a:xfrm>
            <a:off x="2057400" y="2362200"/>
            <a:ext cx="4876800" cy="304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74" name="Diagram 18"/>
          <p:cNvGraphicFramePr>
            <a:graphicFrameLocks/>
          </p:cNvGraphicFramePr>
          <p:nvPr>
            <p:ph sz="half" idx="2"/>
          </p:nvPr>
        </p:nvGraphicFramePr>
        <p:xfrm>
          <a:off x="381000" y="0"/>
          <a:ext cx="8305800" cy="6858000"/>
        </p:xfrm>
        <a:graphic>
          <a:graphicData uri="http://schemas.openxmlformats.org/drawingml/2006/compatibility">
            <com:legacyDrawing xmlns:com="http://schemas.openxmlformats.org/drawingml/2006/compatibility" spid="_x0000_s19474"/>
          </a:graphicData>
        </a:graphic>
      </p:graphicFrame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2667000"/>
          </a:xfrm>
        </p:spPr>
        <p:txBody>
          <a:bodyPr/>
          <a:lstStyle/>
          <a:p>
            <a:r>
              <a:rPr lang="en-US" sz="2800" dirty="0"/>
              <a:t>Relationship with therapists,</a:t>
            </a:r>
          </a:p>
          <a:p>
            <a:pPr>
              <a:buFontTx/>
              <a:buNone/>
            </a:pPr>
            <a:r>
              <a:rPr lang="en-US" sz="2800" dirty="0"/>
              <a:t>    teachers, community and government agencies</a:t>
            </a:r>
          </a:p>
          <a:p>
            <a:r>
              <a:rPr lang="en-US" sz="2800" dirty="0"/>
              <a:t>Relationships with </a:t>
            </a:r>
            <a:r>
              <a:rPr lang="en-US" sz="2800" dirty="0" smtClean="0"/>
              <a:t>Special Needs Service </a:t>
            </a:r>
            <a:r>
              <a:rPr lang="en-US" sz="2800" dirty="0"/>
              <a:t>Coordinators</a:t>
            </a:r>
          </a:p>
          <a:p>
            <a:r>
              <a:rPr lang="en-US" sz="2800" dirty="0"/>
              <a:t>Relationship with Transition Partners</a:t>
            </a:r>
          </a:p>
        </p:txBody>
      </p:sp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2209800" y="228600"/>
            <a:ext cx="4733925" cy="1447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4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Collaborating Partners</a:t>
            </a:r>
          </a:p>
        </p:txBody>
      </p:sp>
      <p:pic>
        <p:nvPicPr>
          <p:cNvPr id="20488" name="Picture 8" descr="MPj040745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4191000"/>
            <a:ext cx="4114800" cy="2667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4000" dirty="0" smtClean="0">
                <a:solidFill>
                  <a:schemeClr val="folHlink"/>
                </a:solidFill>
              </a:rPr>
              <a:t/>
            </a:r>
            <a:br>
              <a:rPr lang="en-US" sz="4000" dirty="0" smtClean="0">
                <a:solidFill>
                  <a:schemeClr val="folHlink"/>
                </a:solidFill>
              </a:rPr>
            </a:br>
            <a:r>
              <a:rPr lang="en-US" sz="4000" dirty="0" smtClean="0">
                <a:solidFill>
                  <a:schemeClr val="folHlink"/>
                </a:solidFill>
              </a:rPr>
              <a:t/>
            </a:r>
            <a:br>
              <a:rPr lang="en-US" sz="4000" dirty="0" smtClean="0">
                <a:solidFill>
                  <a:schemeClr val="folHlink"/>
                </a:solidFill>
              </a:rPr>
            </a:br>
            <a:r>
              <a:rPr lang="en-US" sz="4000" dirty="0" smtClean="0">
                <a:solidFill>
                  <a:schemeClr val="folHlink"/>
                </a:solidFill>
              </a:rPr>
              <a:t/>
            </a:r>
            <a:br>
              <a:rPr lang="en-US" sz="4000" dirty="0" smtClean="0">
                <a:solidFill>
                  <a:schemeClr val="folHlink"/>
                </a:solidFill>
              </a:rPr>
            </a:br>
            <a:r>
              <a:rPr lang="en-US" sz="4000" dirty="0" smtClean="0">
                <a:solidFill>
                  <a:schemeClr val="folHlink"/>
                </a:solidFill>
              </a:rPr>
              <a:t/>
            </a:r>
            <a:br>
              <a:rPr lang="en-US" sz="4000" dirty="0" smtClean="0">
                <a:solidFill>
                  <a:schemeClr val="folHlink"/>
                </a:solidFill>
              </a:rPr>
            </a:br>
            <a:r>
              <a:rPr lang="en-US" sz="4000" dirty="0" smtClean="0">
                <a:solidFill>
                  <a:schemeClr val="folHlink"/>
                </a:solidFill>
              </a:rPr>
              <a:t>Farmington Regional School District Integrated Special Education  Program serving </a:t>
            </a:r>
            <a:r>
              <a:rPr lang="en-US" sz="4000" dirty="0">
                <a:solidFill>
                  <a:schemeClr val="folHlink"/>
                </a:solidFill>
              </a:rPr>
              <a:t>Children </a:t>
            </a:r>
            <a:r>
              <a:rPr lang="en-US" sz="4000" dirty="0" smtClean="0">
                <a:solidFill>
                  <a:schemeClr val="folHlink"/>
                </a:solidFill>
              </a:rPr>
              <a:t> with Special Educational Needs and Peer Models.</a:t>
            </a:r>
            <a:endParaRPr lang="en-US" sz="4000" dirty="0">
              <a:solidFill>
                <a:schemeClr val="folHlink"/>
              </a:solidFill>
            </a:endParaRPr>
          </a:p>
        </p:txBody>
      </p:sp>
      <p:pic>
        <p:nvPicPr>
          <p:cNvPr id="70663" name="Picture 7" descr="Girl with butterf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581400"/>
            <a:ext cx="3962400" cy="27765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153400" cy="1219200"/>
          </a:xfrm>
        </p:spPr>
        <p:txBody>
          <a:bodyPr/>
          <a:lstStyle/>
          <a:p>
            <a:r>
              <a:rPr lang="en-US" dirty="0" smtClean="0"/>
              <a:t>Evaluate </a:t>
            </a:r>
            <a:r>
              <a:rPr lang="en-US" dirty="0"/>
              <a:t>Design and Execution</a:t>
            </a:r>
          </a:p>
          <a:p>
            <a:r>
              <a:rPr lang="en-US" dirty="0"/>
              <a:t>Reporting and Use of Evaluation Results </a:t>
            </a:r>
          </a:p>
        </p:txBody>
      </p:sp>
      <p:sp>
        <p:nvSpPr>
          <p:cNvPr id="21509" name="WordArt 5"/>
          <p:cNvSpPr>
            <a:spLocks noChangeArrowheads="1" noChangeShapeType="1" noTextEdit="1"/>
          </p:cNvSpPr>
          <p:nvPr/>
        </p:nvSpPr>
        <p:spPr bwMode="auto">
          <a:xfrm>
            <a:off x="1600200" y="533400"/>
            <a:ext cx="5629275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Program Evaluation</a:t>
            </a:r>
          </a:p>
        </p:txBody>
      </p:sp>
      <p:pic>
        <p:nvPicPr>
          <p:cNvPr id="21511" name="Picture 7" descr="MPj040112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581400"/>
            <a:ext cx="3902075" cy="31210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WordArt 5"/>
          <p:cNvSpPr>
            <a:spLocks noChangeArrowheads="1" noChangeShapeType="1" noTextEdit="1"/>
          </p:cNvSpPr>
          <p:nvPr/>
        </p:nvSpPr>
        <p:spPr bwMode="auto">
          <a:xfrm>
            <a:off x="2286000" y="304800"/>
            <a:ext cx="4572000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Conclusion</a:t>
            </a:r>
          </a:p>
        </p:txBody>
      </p:sp>
      <p:graphicFrame>
        <p:nvGraphicFramePr>
          <p:cNvPr id="22545" name="Diagram 17"/>
          <p:cNvGraphicFramePr>
            <a:graphicFrameLocks/>
          </p:cNvGraphicFramePr>
          <p:nvPr>
            <p:ph/>
          </p:nvPr>
        </p:nvGraphicFramePr>
        <p:xfrm>
          <a:off x="-685800" y="274638"/>
          <a:ext cx="10668000" cy="7573962"/>
        </p:xfrm>
        <a:graphic>
          <a:graphicData uri="http://schemas.openxmlformats.org/drawingml/2006/compatibility">
            <com:legacyDrawing xmlns:com="http://schemas.openxmlformats.org/drawingml/2006/compatibility" spid="_x0000_s22545"/>
          </a:graphicData>
        </a:graphic>
      </p:graphicFrame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Focus!</a:t>
            </a:r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305800" cy="7086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6000" dirty="0" smtClean="0"/>
              <a:t>Our main focus is helping families and children!  That is why we are here!!!!  JOY ALWAYS!</a:t>
            </a:r>
          </a:p>
          <a:p>
            <a:pPr>
              <a:lnSpc>
                <a:spcPct val="80000"/>
              </a:lnSpc>
              <a:buNone/>
            </a:pPr>
            <a:r>
              <a:rPr lang="en-US" sz="6000" dirty="0" smtClean="0"/>
              <a:t> </a:t>
            </a:r>
            <a:r>
              <a:rPr lang="en-US" sz="2800" dirty="0" smtClean="0"/>
              <a:t>YOUR PARTNERS IN LEARNING….The Staff at FRRSD Special Needs Integrated Preschool</a:t>
            </a:r>
            <a:endParaRPr lang="en-US" sz="2800" dirty="0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447800" y="762000"/>
            <a:ext cx="5715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               Donna L. </a:t>
            </a:r>
            <a:r>
              <a:rPr lang="en-US" sz="2400" b="1" dirty="0" err="1">
                <a:solidFill>
                  <a:srgbClr val="FF0000"/>
                </a:solidFill>
              </a:rPr>
              <a:t>Cimini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          </a:t>
            </a:r>
            <a:r>
              <a:rPr lang="en-US" sz="2400" b="1" dirty="0" smtClean="0">
                <a:solidFill>
                  <a:srgbClr val="FF0000"/>
                </a:solidFill>
              </a:rPr>
              <a:t>  Director/ Consultant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1600" b="1" dirty="0">
                <a:solidFill>
                  <a:srgbClr val="FF0000"/>
                </a:solidFill>
              </a:rPr>
              <a:t>                                           </a:t>
            </a:r>
            <a:r>
              <a:rPr lang="en-US" sz="1600" b="1" dirty="0" smtClean="0">
                <a:solidFill>
                  <a:srgbClr val="FF0000"/>
                </a:solidFill>
              </a:rPr>
              <a:t>0f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     Farmington River Regional  School District 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Special        	Education Integrated Preschool   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37894" name="Picture 6" descr="Child's ey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733800"/>
            <a:ext cx="3352800" cy="2057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8229600" cy="4525963"/>
          </a:xfrm>
        </p:spPr>
        <p:txBody>
          <a:bodyPr/>
          <a:lstStyle/>
          <a:p>
            <a:pPr algn="ctr">
              <a:buFontTx/>
              <a:buNone/>
            </a:pPr>
            <a:endParaRPr lang="en-US" sz="2400" b="1">
              <a:solidFill>
                <a:schemeClr val="bg1"/>
              </a:solidFill>
            </a:endParaRPr>
          </a:p>
          <a:p>
            <a:pPr algn="ctr">
              <a:buFontTx/>
              <a:buNone/>
            </a:pPr>
            <a:endParaRPr lang="en-US" sz="2400" b="1"/>
          </a:p>
        </p:txBody>
      </p:sp>
      <p:pic>
        <p:nvPicPr>
          <p:cNvPr id="77828" name="Picture 4" descr="little bo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3124200" cy="6324600"/>
          </a:xfrm>
          <a:prstGeom prst="rect">
            <a:avLst/>
          </a:prstGeom>
          <a:noFill/>
        </p:spPr>
      </p:pic>
      <p:sp>
        <p:nvSpPr>
          <p:cNvPr id="77829" name="WordArt 5"/>
          <p:cNvSpPr>
            <a:spLocks noChangeArrowheads="1" noChangeShapeType="1" noTextEdit="1"/>
          </p:cNvSpPr>
          <p:nvPr/>
        </p:nvSpPr>
        <p:spPr bwMode="auto">
          <a:xfrm>
            <a:off x="4038600" y="1600200"/>
            <a:ext cx="4667250" cy="25717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Helping Children Reach...</a:t>
            </a:r>
          </a:p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for the Stars</a:t>
            </a:r>
          </a:p>
        </p:txBody>
      </p:sp>
    </p:spTree>
  </p:cSld>
  <p:clrMapOvr>
    <a:masterClrMapping/>
  </p:clrMapOvr>
  <p:transition spd="slow">
    <p:pull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-92075" y="-115888"/>
            <a:ext cx="2301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2346325" y="874713"/>
            <a:ext cx="1158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43" name="WordArt 11"/>
          <p:cNvSpPr>
            <a:spLocks noChangeArrowheads="1" noChangeShapeType="1" noTextEdit="1"/>
          </p:cNvSpPr>
          <p:nvPr/>
        </p:nvSpPr>
        <p:spPr bwMode="auto">
          <a:xfrm>
            <a:off x="1676400" y="228600"/>
            <a:ext cx="55626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836"/>
              </a:avLst>
            </a:prstTxWarp>
          </a:bodyPr>
          <a:lstStyle/>
          <a:p>
            <a:pPr algn="ctr"/>
            <a:r>
              <a:rPr lang="en-US" sz="48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Quality &amp; Effective</a:t>
            </a:r>
          </a:p>
          <a:p>
            <a:pPr algn="ctr"/>
            <a:r>
              <a:rPr lang="en-US" sz="48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Programs &amp; </a:t>
            </a:r>
            <a:r>
              <a:rPr lang="en-US" sz="48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Practices</a:t>
            </a:r>
          </a:p>
          <a:p>
            <a:pPr algn="ctr"/>
            <a:r>
              <a:rPr lang="en-US" sz="48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NAEYC</a:t>
            </a:r>
          </a:p>
          <a:p>
            <a:pPr algn="ctr"/>
            <a:r>
              <a:rPr lang="en-US" sz="48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&amp; </a:t>
            </a:r>
          </a:p>
          <a:p>
            <a:pPr algn="ctr"/>
            <a:r>
              <a:rPr lang="en-US" sz="48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QRIS</a:t>
            </a:r>
          </a:p>
          <a:p>
            <a:pPr algn="ctr"/>
            <a:endParaRPr lang="en-US" sz="48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44050" name="Picture 18" descr="Tricyc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2400" y="3408218"/>
            <a:ext cx="4165600" cy="28401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Child’s Needs Are </a:t>
            </a:r>
            <a:r>
              <a:rPr lang="en-US" dirty="0" smtClean="0"/>
              <a:t>Unique and Special to Us!!</a:t>
            </a:r>
            <a:endParaRPr lang="en-US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9636" name="Picture 4" descr="Kissing bab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4000"/>
            <a:ext cx="8382000" cy="4648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7" name="Text Box 45"/>
          <p:cNvSpPr txBox="1">
            <a:spLocks noChangeArrowheads="1"/>
          </p:cNvSpPr>
          <p:nvPr/>
        </p:nvSpPr>
        <p:spPr bwMode="auto">
          <a:xfrm>
            <a:off x="4953000" y="1905000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119" name="WordArt 47"/>
          <p:cNvSpPr>
            <a:spLocks noChangeArrowheads="1" noChangeShapeType="1" noTextEdit="1"/>
          </p:cNvSpPr>
          <p:nvPr/>
        </p:nvSpPr>
        <p:spPr bwMode="auto">
          <a:xfrm>
            <a:off x="2209800" y="1"/>
            <a:ext cx="4343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600"/>
              </a:avLst>
            </a:prstTxWarp>
          </a:bodyPr>
          <a:lstStyle/>
          <a:p>
            <a:pPr algn="ctr"/>
            <a:r>
              <a:rPr lang="en-US" sz="4400" kern="10" dirty="0">
                <a:ln w="9525">
                  <a:noFill/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Critical Issues </a:t>
            </a:r>
          </a:p>
        </p:txBody>
      </p:sp>
      <p:sp>
        <p:nvSpPr>
          <p:cNvPr id="3129" name="Text Box 57"/>
          <p:cNvSpPr txBox="1">
            <a:spLocks noChangeArrowheads="1"/>
          </p:cNvSpPr>
          <p:nvPr/>
        </p:nvSpPr>
        <p:spPr bwMode="auto">
          <a:xfrm>
            <a:off x="3489325" y="1143001"/>
            <a:ext cx="4587875" cy="5262979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1200" b="1" dirty="0">
                <a:solidFill>
                  <a:schemeClr val="bg1"/>
                </a:solidFill>
              </a:rPr>
              <a:t>Program Administration </a:t>
            </a:r>
            <a:endParaRPr lang="en-US" sz="1200" b="1" dirty="0" smtClean="0">
              <a:solidFill>
                <a:schemeClr val="bg1"/>
              </a:solidFill>
            </a:endParaRPr>
          </a:p>
          <a:p>
            <a:r>
              <a:rPr lang="en-US" sz="1200" b="1" dirty="0" smtClean="0">
                <a:solidFill>
                  <a:schemeClr val="bg1"/>
                </a:solidFill>
              </a:rPr>
              <a:t>   	</a:t>
            </a:r>
            <a:r>
              <a:rPr lang="en-US" sz="1200" b="1" dirty="0" smtClean="0">
                <a:solidFill>
                  <a:schemeClr val="bg1"/>
                </a:solidFill>
              </a:rPr>
              <a:t>Jo Ann </a:t>
            </a:r>
            <a:r>
              <a:rPr lang="en-US" sz="1200" b="1" dirty="0" smtClean="0">
                <a:solidFill>
                  <a:schemeClr val="bg1"/>
                </a:solidFill>
              </a:rPr>
              <a:t>Austin Superintendent</a:t>
            </a:r>
          </a:p>
          <a:p>
            <a:r>
              <a:rPr lang="en-US" sz="1200" b="1" dirty="0" smtClean="0">
                <a:solidFill>
                  <a:schemeClr val="bg1"/>
                </a:solidFill>
              </a:rPr>
              <a:t>	Mary </a:t>
            </a:r>
            <a:r>
              <a:rPr lang="en-US" sz="1200" b="1" dirty="0" err="1" smtClean="0">
                <a:solidFill>
                  <a:schemeClr val="bg1"/>
                </a:solidFill>
              </a:rPr>
              <a:t>Turo</a:t>
            </a:r>
            <a:r>
              <a:rPr lang="en-US" sz="1200" b="1" dirty="0" smtClean="0">
                <a:solidFill>
                  <a:schemeClr val="bg1"/>
                </a:solidFill>
              </a:rPr>
              <a:t> Principal</a:t>
            </a:r>
            <a:endParaRPr lang="en-US" sz="1200" b="1" dirty="0">
              <a:solidFill>
                <a:schemeClr val="bg1"/>
              </a:solidFill>
            </a:endParaRPr>
          </a:p>
          <a:p>
            <a:r>
              <a:rPr lang="en-US" sz="1200" b="1" dirty="0" smtClean="0">
                <a:solidFill>
                  <a:schemeClr val="bg1"/>
                </a:solidFill>
              </a:rPr>
              <a:t>	Donna </a:t>
            </a:r>
            <a:r>
              <a:rPr lang="en-US" sz="1200" b="1" dirty="0" err="1" smtClean="0">
                <a:solidFill>
                  <a:schemeClr val="bg1"/>
                </a:solidFill>
              </a:rPr>
              <a:t>Cimini</a:t>
            </a:r>
            <a:r>
              <a:rPr lang="en-US" sz="1200" b="1" dirty="0" smtClean="0">
                <a:solidFill>
                  <a:schemeClr val="bg1"/>
                </a:solidFill>
              </a:rPr>
              <a:t> 413-281-3095 </a:t>
            </a:r>
          </a:p>
          <a:p>
            <a:r>
              <a:rPr lang="en-US" sz="1200" b="1" dirty="0" smtClean="0">
                <a:solidFill>
                  <a:schemeClr val="bg1"/>
                </a:solidFill>
              </a:rPr>
              <a:t>		413 269-4466 X 212</a:t>
            </a:r>
          </a:p>
          <a:p>
            <a:r>
              <a:rPr lang="en-US" sz="1200" b="1" dirty="0" smtClean="0">
                <a:solidFill>
                  <a:schemeClr val="bg1"/>
                </a:solidFill>
              </a:rPr>
              <a:t>	Michael </a:t>
            </a:r>
            <a:r>
              <a:rPr lang="en-US" sz="1200" b="1" dirty="0" err="1" smtClean="0">
                <a:solidFill>
                  <a:schemeClr val="bg1"/>
                </a:solidFill>
              </a:rPr>
              <a:t>Saporito</a:t>
            </a:r>
            <a:r>
              <a:rPr lang="en-US" sz="1200" b="1" dirty="0" smtClean="0">
                <a:solidFill>
                  <a:schemeClr val="bg1"/>
                </a:solidFill>
              </a:rPr>
              <a:t> Sped Director </a:t>
            </a:r>
          </a:p>
          <a:p>
            <a:r>
              <a:rPr lang="en-US" sz="1200" b="1" dirty="0" smtClean="0">
                <a:solidFill>
                  <a:schemeClr val="bg1"/>
                </a:solidFill>
              </a:rPr>
              <a:t>*Personnel</a:t>
            </a:r>
          </a:p>
          <a:p>
            <a:pPr lvl="2"/>
            <a:r>
              <a:rPr lang="en-US" sz="1200" b="1" dirty="0" smtClean="0">
                <a:solidFill>
                  <a:schemeClr val="bg1"/>
                </a:solidFill>
              </a:rPr>
              <a:t>Melissa Costa  PK X 127</a:t>
            </a:r>
          </a:p>
          <a:p>
            <a:pPr lvl="2"/>
            <a:r>
              <a:rPr lang="en-US" sz="1200" b="1" dirty="0" smtClean="0">
                <a:solidFill>
                  <a:schemeClr val="bg1"/>
                </a:solidFill>
              </a:rPr>
              <a:t>Teri Scott  PK X 136 </a:t>
            </a:r>
          </a:p>
          <a:p>
            <a:pPr lvl="2"/>
            <a:r>
              <a:rPr lang="en-US" sz="1200" b="1" dirty="0" smtClean="0">
                <a:solidFill>
                  <a:schemeClr val="bg1"/>
                </a:solidFill>
              </a:rPr>
              <a:t>Cynthia Lynch -   K X 123</a:t>
            </a:r>
          </a:p>
          <a:p>
            <a:pPr lvl="2"/>
            <a:r>
              <a:rPr lang="en-US" sz="1200" b="1" dirty="0" err="1" smtClean="0">
                <a:solidFill>
                  <a:schemeClr val="bg1"/>
                </a:solidFill>
              </a:rPr>
              <a:t>Jonina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en-US" sz="1200" b="1" dirty="0" smtClean="0">
                <a:solidFill>
                  <a:schemeClr val="bg1"/>
                </a:solidFill>
              </a:rPr>
              <a:t>Decker – spec </a:t>
            </a:r>
            <a:r>
              <a:rPr lang="en-US" sz="1200" b="1" dirty="0" err="1" smtClean="0">
                <a:solidFill>
                  <a:schemeClr val="bg1"/>
                </a:solidFill>
              </a:rPr>
              <a:t>ed</a:t>
            </a:r>
            <a:r>
              <a:rPr lang="en-US" sz="1200" b="1" dirty="0" smtClean="0">
                <a:solidFill>
                  <a:schemeClr val="bg1"/>
                </a:solidFill>
              </a:rPr>
              <a:t> X 137</a:t>
            </a:r>
          </a:p>
          <a:p>
            <a:pPr lvl="2"/>
            <a:r>
              <a:rPr lang="en-US" sz="1200" b="1" dirty="0" smtClean="0">
                <a:solidFill>
                  <a:schemeClr val="bg1"/>
                </a:solidFill>
              </a:rPr>
              <a:t>Judy Lewis – speech – X  150 </a:t>
            </a:r>
          </a:p>
          <a:p>
            <a:pPr lvl="2"/>
            <a:r>
              <a:rPr lang="en-US" sz="1200" b="1" dirty="0" smtClean="0">
                <a:solidFill>
                  <a:schemeClr val="bg1"/>
                </a:solidFill>
              </a:rPr>
              <a:t>Laura </a:t>
            </a:r>
            <a:r>
              <a:rPr lang="en-US" sz="1200" b="1" dirty="0" err="1" smtClean="0">
                <a:solidFill>
                  <a:schemeClr val="bg1"/>
                </a:solidFill>
              </a:rPr>
              <a:t>Catullo</a:t>
            </a:r>
            <a:r>
              <a:rPr lang="en-US" sz="1200" b="1" dirty="0" smtClean="0">
                <a:solidFill>
                  <a:schemeClr val="bg1"/>
                </a:solidFill>
              </a:rPr>
              <a:t> – art X 213</a:t>
            </a:r>
          </a:p>
          <a:p>
            <a:pPr lvl="2"/>
            <a:r>
              <a:rPr lang="en-US" sz="1200" b="1" dirty="0" smtClean="0">
                <a:solidFill>
                  <a:schemeClr val="bg1"/>
                </a:solidFill>
              </a:rPr>
              <a:t>Kim </a:t>
            </a:r>
            <a:r>
              <a:rPr lang="en-US" sz="1200" b="1" dirty="0" err="1" smtClean="0">
                <a:solidFill>
                  <a:schemeClr val="bg1"/>
                </a:solidFill>
              </a:rPr>
              <a:t>Chirichella</a:t>
            </a:r>
            <a:r>
              <a:rPr lang="en-US" sz="1200" b="1" dirty="0" smtClean="0">
                <a:solidFill>
                  <a:schemeClr val="bg1"/>
                </a:solidFill>
              </a:rPr>
              <a:t> – music  X 112</a:t>
            </a:r>
          </a:p>
          <a:p>
            <a:pPr lvl="2"/>
            <a:r>
              <a:rPr lang="en-US" sz="1200" b="1" dirty="0" smtClean="0">
                <a:solidFill>
                  <a:schemeClr val="bg1"/>
                </a:solidFill>
              </a:rPr>
              <a:t>Jenna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</a:rPr>
              <a:t>Gangell</a:t>
            </a:r>
            <a:r>
              <a:rPr lang="en-US" sz="1200" b="1" dirty="0" smtClean="0">
                <a:solidFill>
                  <a:schemeClr val="bg1"/>
                </a:solidFill>
              </a:rPr>
              <a:t>  </a:t>
            </a:r>
            <a:r>
              <a:rPr lang="en-US" sz="1200" b="1" dirty="0" smtClean="0">
                <a:solidFill>
                  <a:schemeClr val="bg1"/>
                </a:solidFill>
              </a:rPr>
              <a:t>- P.E.  X 127</a:t>
            </a:r>
          </a:p>
          <a:p>
            <a:pPr lvl="2"/>
            <a:r>
              <a:rPr lang="en-US" sz="1200" b="1" dirty="0" smtClean="0">
                <a:solidFill>
                  <a:schemeClr val="bg1"/>
                </a:solidFill>
              </a:rPr>
              <a:t>Denise </a:t>
            </a:r>
            <a:r>
              <a:rPr lang="en-US" sz="1200" b="1" dirty="0" err="1" smtClean="0">
                <a:solidFill>
                  <a:schemeClr val="bg1"/>
                </a:solidFill>
              </a:rPr>
              <a:t>Zuidema</a:t>
            </a:r>
            <a:r>
              <a:rPr lang="en-US" sz="1200" b="1" dirty="0" smtClean="0">
                <a:solidFill>
                  <a:schemeClr val="bg1"/>
                </a:solidFill>
              </a:rPr>
              <a:t> – nurse X 146</a:t>
            </a:r>
          </a:p>
          <a:p>
            <a:pPr lvl="2"/>
            <a:r>
              <a:rPr lang="en-US" sz="1200" b="1" dirty="0" smtClean="0">
                <a:solidFill>
                  <a:schemeClr val="bg1"/>
                </a:solidFill>
              </a:rPr>
              <a:t>Tracy Hopkins- </a:t>
            </a:r>
            <a:r>
              <a:rPr lang="en-US" sz="1200" b="1" dirty="0" err="1" smtClean="0">
                <a:solidFill>
                  <a:schemeClr val="bg1"/>
                </a:solidFill>
              </a:rPr>
              <a:t>para</a:t>
            </a:r>
            <a:r>
              <a:rPr lang="en-US" sz="1200" b="1" dirty="0" smtClean="0">
                <a:solidFill>
                  <a:schemeClr val="bg1"/>
                </a:solidFill>
              </a:rPr>
              <a:t> X 127</a:t>
            </a:r>
          </a:p>
          <a:p>
            <a:pPr lvl="2"/>
            <a:r>
              <a:rPr lang="en-US" sz="1200" b="1" dirty="0" smtClean="0">
                <a:solidFill>
                  <a:schemeClr val="bg1"/>
                </a:solidFill>
              </a:rPr>
              <a:t>Whitney King– </a:t>
            </a:r>
            <a:r>
              <a:rPr lang="en-US" sz="1200" b="1" dirty="0" err="1" smtClean="0">
                <a:solidFill>
                  <a:schemeClr val="bg1"/>
                </a:solidFill>
              </a:rPr>
              <a:t>para</a:t>
            </a:r>
            <a:r>
              <a:rPr lang="en-US" sz="1200" b="1" dirty="0" smtClean="0">
                <a:solidFill>
                  <a:schemeClr val="bg1"/>
                </a:solidFill>
              </a:rPr>
              <a:t> X 127/136</a:t>
            </a:r>
          </a:p>
          <a:p>
            <a:pPr lvl="2"/>
            <a:r>
              <a:rPr lang="en-US" sz="1200" b="1" dirty="0" smtClean="0">
                <a:solidFill>
                  <a:schemeClr val="bg1"/>
                </a:solidFill>
              </a:rPr>
              <a:t>Karen </a:t>
            </a:r>
            <a:r>
              <a:rPr lang="en-US" sz="1200" b="1" dirty="0" err="1" smtClean="0">
                <a:solidFill>
                  <a:schemeClr val="bg1"/>
                </a:solidFill>
              </a:rPr>
              <a:t>Yvon</a:t>
            </a:r>
            <a:r>
              <a:rPr lang="en-US" sz="1200" b="1" dirty="0" smtClean="0">
                <a:solidFill>
                  <a:schemeClr val="bg1"/>
                </a:solidFill>
              </a:rPr>
              <a:t> – </a:t>
            </a:r>
            <a:r>
              <a:rPr lang="en-US" sz="1200" b="1" dirty="0" err="1" smtClean="0">
                <a:solidFill>
                  <a:schemeClr val="bg1"/>
                </a:solidFill>
              </a:rPr>
              <a:t>para</a:t>
            </a:r>
            <a:r>
              <a:rPr lang="en-US" sz="1200" b="1" dirty="0" smtClean="0">
                <a:solidFill>
                  <a:schemeClr val="bg1"/>
                </a:solidFill>
              </a:rPr>
              <a:t> X 136</a:t>
            </a:r>
          </a:p>
          <a:p>
            <a:pPr lvl="2"/>
            <a:r>
              <a:rPr lang="en-US" sz="1200" b="1" dirty="0" smtClean="0">
                <a:solidFill>
                  <a:schemeClr val="bg1"/>
                </a:solidFill>
              </a:rPr>
              <a:t>Sarah Beth </a:t>
            </a:r>
            <a:r>
              <a:rPr lang="en-US" sz="1200" b="1" dirty="0" err="1" smtClean="0">
                <a:solidFill>
                  <a:schemeClr val="bg1"/>
                </a:solidFill>
              </a:rPr>
              <a:t>LaBonte</a:t>
            </a:r>
            <a:r>
              <a:rPr lang="en-US" sz="1200" b="1" dirty="0" smtClean="0">
                <a:solidFill>
                  <a:schemeClr val="bg1"/>
                </a:solidFill>
              </a:rPr>
              <a:t> - </a:t>
            </a:r>
            <a:r>
              <a:rPr lang="en-US" sz="1200" b="1" dirty="0" err="1" smtClean="0">
                <a:solidFill>
                  <a:schemeClr val="bg1"/>
                </a:solidFill>
              </a:rPr>
              <a:t>para</a:t>
            </a:r>
            <a:r>
              <a:rPr lang="en-US" sz="1200" b="1" dirty="0" smtClean="0">
                <a:solidFill>
                  <a:schemeClr val="bg1"/>
                </a:solidFill>
              </a:rPr>
              <a:t>  X 127</a:t>
            </a:r>
          </a:p>
          <a:p>
            <a:pPr lvl="2"/>
            <a:r>
              <a:rPr lang="en-US" sz="1200" b="1" dirty="0" smtClean="0">
                <a:solidFill>
                  <a:schemeClr val="bg1"/>
                </a:solidFill>
              </a:rPr>
              <a:t>Kathy Bracken - Library X 203</a:t>
            </a:r>
          </a:p>
          <a:p>
            <a:pPr lvl="2"/>
            <a:r>
              <a:rPr lang="en-US" sz="1200" b="1" dirty="0" smtClean="0">
                <a:solidFill>
                  <a:schemeClr val="bg1"/>
                </a:solidFill>
              </a:rPr>
              <a:t>Laura </a:t>
            </a:r>
            <a:r>
              <a:rPr lang="en-US" sz="1200" b="1" dirty="0" err="1" smtClean="0">
                <a:solidFill>
                  <a:schemeClr val="bg1"/>
                </a:solidFill>
              </a:rPr>
              <a:t>Catullo</a:t>
            </a:r>
            <a:r>
              <a:rPr lang="en-US" sz="1200" b="1" dirty="0" smtClean="0">
                <a:solidFill>
                  <a:schemeClr val="bg1"/>
                </a:solidFill>
              </a:rPr>
              <a:t> – Family Coordinator X 213</a:t>
            </a:r>
          </a:p>
          <a:p>
            <a:pPr lvl="2"/>
            <a:r>
              <a:rPr lang="en-US" sz="1200" b="1" dirty="0" smtClean="0">
                <a:solidFill>
                  <a:schemeClr val="bg1"/>
                </a:solidFill>
              </a:rPr>
              <a:t>Terry </a:t>
            </a:r>
            <a:r>
              <a:rPr lang="en-US" sz="1200" b="1" dirty="0" err="1" smtClean="0">
                <a:solidFill>
                  <a:schemeClr val="bg1"/>
                </a:solidFill>
              </a:rPr>
              <a:t>DiGrigoli</a:t>
            </a:r>
            <a:r>
              <a:rPr lang="en-US" sz="1200" b="1" dirty="0" smtClean="0">
                <a:solidFill>
                  <a:schemeClr val="bg1"/>
                </a:solidFill>
              </a:rPr>
              <a:t> – Guidance  X 202</a:t>
            </a:r>
            <a:endParaRPr lang="en-US" sz="1200" b="1" dirty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en-US" sz="1200" b="1" dirty="0">
                <a:solidFill>
                  <a:schemeClr val="bg1"/>
                </a:solidFill>
              </a:rPr>
              <a:t>Family </a:t>
            </a:r>
            <a:r>
              <a:rPr lang="en-US" sz="1200" b="1" dirty="0" smtClean="0">
                <a:solidFill>
                  <a:schemeClr val="bg1"/>
                </a:solidFill>
              </a:rPr>
              <a:t>Relationships</a:t>
            </a:r>
            <a:endParaRPr lang="en-US" sz="1200" b="1" dirty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en-US" sz="1200" b="1" dirty="0">
                <a:solidFill>
                  <a:schemeClr val="bg1"/>
                </a:solidFill>
              </a:rPr>
              <a:t>Teaching &amp; </a:t>
            </a:r>
            <a:r>
              <a:rPr lang="en-US" sz="1200" b="1" dirty="0" smtClean="0">
                <a:solidFill>
                  <a:schemeClr val="bg1"/>
                </a:solidFill>
              </a:rPr>
              <a:t>Learning</a:t>
            </a:r>
            <a:endParaRPr lang="en-US" sz="1200" b="1" dirty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en-US" sz="1200" b="1" dirty="0">
                <a:solidFill>
                  <a:schemeClr val="bg1"/>
                </a:solidFill>
              </a:rPr>
              <a:t>Program </a:t>
            </a:r>
            <a:r>
              <a:rPr lang="en-US" sz="1200" b="1" dirty="0" smtClean="0">
                <a:solidFill>
                  <a:schemeClr val="bg1"/>
                </a:solidFill>
              </a:rPr>
              <a:t>Environments</a:t>
            </a:r>
            <a:endParaRPr lang="en-US" sz="1200" b="1" dirty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en-US" sz="1200" b="1" dirty="0">
                <a:solidFill>
                  <a:schemeClr val="bg1"/>
                </a:solidFill>
              </a:rPr>
              <a:t>Collaborating </a:t>
            </a:r>
            <a:r>
              <a:rPr lang="en-US" sz="1200" b="1" dirty="0" smtClean="0">
                <a:solidFill>
                  <a:schemeClr val="bg1"/>
                </a:solidFill>
              </a:rPr>
              <a:t>Partners</a:t>
            </a:r>
            <a:endParaRPr lang="en-US" sz="1200" b="1" dirty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en-US" sz="1200" b="1" dirty="0">
                <a:solidFill>
                  <a:schemeClr val="bg1"/>
                </a:solidFill>
              </a:rPr>
              <a:t>Program </a:t>
            </a:r>
            <a:r>
              <a:rPr lang="en-US" sz="1200" b="1" dirty="0" smtClean="0">
                <a:solidFill>
                  <a:schemeClr val="bg1"/>
                </a:solidFill>
              </a:rPr>
              <a:t>Evaluation-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150" name="Rectangle 78"/>
          <p:cNvSpPr>
            <a:spLocks noGrp="1" noChangeArrowheads="1"/>
          </p:cNvSpPr>
          <p:nvPr>
            <p:ph sz="quarter" idx="1"/>
          </p:nvPr>
        </p:nvSpPr>
        <p:spPr>
          <a:xfrm>
            <a:off x="609600" y="2209800"/>
            <a:ext cx="2514600" cy="1676400"/>
          </a:xfrm>
          <a:solidFill>
            <a:schemeClr val="folHlink"/>
          </a:solidFill>
        </p:spPr>
        <p:txBody>
          <a:bodyPr/>
          <a:lstStyle/>
          <a:p>
            <a:pPr algn="ctr">
              <a:buFontTx/>
              <a:buNone/>
            </a:pPr>
            <a:r>
              <a:rPr lang="en-US" sz="1800" b="1">
                <a:solidFill>
                  <a:schemeClr val="bg1"/>
                </a:solidFill>
              </a:rPr>
              <a:t>Creating Effective</a:t>
            </a:r>
          </a:p>
          <a:p>
            <a:pPr algn="ctr">
              <a:buFontTx/>
              <a:buNone/>
            </a:pPr>
            <a:r>
              <a:rPr lang="en-US" sz="1800" b="1">
                <a:solidFill>
                  <a:schemeClr val="bg1"/>
                </a:solidFill>
              </a:rPr>
              <a:t> Programs </a:t>
            </a:r>
          </a:p>
          <a:p>
            <a:pPr algn="ctr">
              <a:buFontTx/>
              <a:buNone/>
            </a:pPr>
            <a:r>
              <a:rPr lang="en-US" sz="1800" b="1">
                <a:solidFill>
                  <a:schemeClr val="bg1"/>
                </a:solidFill>
              </a:rPr>
              <a:t>With</a:t>
            </a:r>
          </a:p>
          <a:p>
            <a:pPr algn="ctr">
              <a:buFontTx/>
              <a:buNone/>
            </a:pPr>
            <a:r>
              <a:rPr lang="en-US" sz="1800" b="1">
                <a:solidFill>
                  <a:schemeClr val="bg1"/>
                </a:solidFill>
              </a:rPr>
              <a:t> Positive Practices</a:t>
            </a:r>
          </a:p>
        </p:txBody>
      </p:sp>
      <p:sp>
        <p:nvSpPr>
          <p:cNvPr id="3151" name="Rectangle 79"/>
          <p:cNvSpPr>
            <a:spLocks noGrp="1" noChangeArrowheads="1"/>
          </p:cNvSpPr>
          <p:nvPr>
            <p:ph sz="quarter" idx="2"/>
          </p:nvPr>
        </p:nvSpPr>
        <p:spPr>
          <a:xfrm>
            <a:off x="609600" y="3938588"/>
            <a:ext cx="2514600" cy="1471612"/>
          </a:xfrm>
          <a:solidFill>
            <a:schemeClr val="folHlink"/>
          </a:solidFill>
        </p:spPr>
        <p:txBody>
          <a:bodyPr/>
          <a:lstStyle/>
          <a:p>
            <a:pPr algn="ctr">
              <a:buFontTx/>
              <a:buNone/>
            </a:pPr>
            <a:r>
              <a:rPr lang="en-US" sz="1800" b="1" dirty="0">
                <a:solidFill>
                  <a:schemeClr val="bg1"/>
                </a:solidFill>
              </a:rPr>
              <a:t>Interfacing 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algn="ctr">
              <a:buFontTx/>
              <a:buNone/>
            </a:pPr>
            <a:r>
              <a:rPr lang="en-US" sz="1800" b="1" dirty="0" smtClean="0">
                <a:solidFill>
                  <a:schemeClr val="bg1"/>
                </a:solidFill>
              </a:rPr>
              <a:t>Early Childhood</a:t>
            </a:r>
          </a:p>
          <a:p>
            <a:pPr algn="ctr">
              <a:buFontTx/>
              <a:buNone/>
            </a:pPr>
            <a:r>
              <a:rPr lang="en-US" sz="1800" b="1" dirty="0" smtClean="0">
                <a:solidFill>
                  <a:schemeClr val="bg1"/>
                </a:solidFill>
              </a:rPr>
              <a:t>Program  </a:t>
            </a:r>
            <a:r>
              <a:rPr lang="en-US" sz="1800" b="1" dirty="0">
                <a:solidFill>
                  <a:schemeClr val="bg1"/>
                </a:solidFill>
              </a:rPr>
              <a:t>Goals</a:t>
            </a:r>
          </a:p>
          <a:p>
            <a:endParaRPr lang="en-US" sz="2400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609600" y="152400"/>
          <a:ext cx="7237413" cy="69342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Staff </a:t>
            </a:r>
            <a:r>
              <a:rPr lang="en-US" dirty="0" smtClean="0"/>
              <a:t>Qualifications</a:t>
            </a:r>
            <a:r>
              <a:rPr lang="en-US" smtClean="0"/>
              <a:t>:  </a:t>
            </a:r>
            <a:r>
              <a:rPr lang="en-US" dirty="0" smtClean="0"/>
              <a:t>Early Childhood Education Masters or B </a:t>
            </a:r>
            <a:r>
              <a:rPr lang="en-US" smtClean="0"/>
              <a:t>A or </a:t>
            </a:r>
            <a:r>
              <a:rPr lang="en-US" dirty="0" smtClean="0"/>
              <a:t>course work toward BA by </a:t>
            </a:r>
            <a:r>
              <a:rPr lang="en-US" smtClean="0"/>
              <a:t>all staff!</a:t>
            </a:r>
            <a:endParaRPr lang="en-US" dirty="0"/>
          </a:p>
          <a:p>
            <a:pPr>
              <a:buFontTx/>
              <a:buNone/>
            </a:pPr>
            <a:r>
              <a:rPr lang="en-US" dirty="0" smtClean="0"/>
              <a:t>        Professional Development-ongoing</a:t>
            </a: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                                  </a:t>
            </a:r>
            <a:r>
              <a:rPr lang="en-US" dirty="0" smtClean="0"/>
              <a:t>Staff Evaluation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                                   Staff Structure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16389" name="WordArt 5"/>
          <p:cNvSpPr>
            <a:spLocks noChangeArrowheads="1" noChangeShapeType="1" noTextEdit="1"/>
          </p:cNvSpPr>
          <p:nvPr/>
        </p:nvSpPr>
        <p:spPr bwMode="auto">
          <a:xfrm>
            <a:off x="2057400" y="533400"/>
            <a:ext cx="5334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Program Personnel</a:t>
            </a:r>
          </a:p>
        </p:txBody>
      </p:sp>
      <p:pic>
        <p:nvPicPr>
          <p:cNvPr id="16391" name="Picture 7" descr="MPj043064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114800"/>
            <a:ext cx="3733800" cy="24860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3" name="Organization Chart 5"/>
          <p:cNvGraphicFramePr>
            <a:graphicFrameLocks noChangeAspect="1"/>
          </p:cNvGraphicFramePr>
          <p:nvPr>
            <p:ph sz="half" idx="2"/>
          </p:nvPr>
        </p:nvGraphicFramePr>
        <p:xfrm>
          <a:off x="152400" y="228600"/>
          <a:ext cx="8839200" cy="6400800"/>
        </p:xfrm>
        <a:graphic>
          <a:graphicData uri="http://schemas.openxmlformats.org/drawingml/2006/compatibility">
            <com:legacyDrawing xmlns:com="http://schemas.openxmlformats.org/drawingml/2006/compatibility" spid="_x0000_s17413"/>
          </a:graphicData>
        </a:graphic>
      </p:graphicFrame>
      <p:pic>
        <p:nvPicPr>
          <p:cNvPr id="17428" name="Picture 20" descr="MPj0433196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685800"/>
            <a:ext cx="2971800" cy="1981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0" name="Picture 6" descr="MPj042374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905000"/>
            <a:ext cx="5638800" cy="4538663"/>
          </a:xfrm>
          <a:prstGeom prst="rect">
            <a:avLst/>
          </a:prstGeom>
          <a:noFill/>
        </p:spPr>
      </p:pic>
      <p:sp>
        <p:nvSpPr>
          <p:cNvPr id="57352" name="WordArt 8"/>
          <p:cNvSpPr>
            <a:spLocks noChangeArrowheads="1" noChangeShapeType="1" noTextEdit="1"/>
          </p:cNvSpPr>
          <p:nvPr/>
        </p:nvSpPr>
        <p:spPr bwMode="auto">
          <a:xfrm>
            <a:off x="1524000" y="457200"/>
            <a:ext cx="66294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Sensitivity to 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individuals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  <a:p>
            <a:pPr algn="ctr"/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&amp; family  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cultures—Family coordinator </a:t>
            </a:r>
          </a:p>
          <a:p>
            <a:pPr algn="ctr"/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Laura  </a:t>
            </a:r>
            <a:r>
              <a:rPr lang="en-US" sz="3600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Catullo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 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4535</TotalTime>
  <Words>560</Words>
  <Application>Microsoft Macintosh PowerPoint</Application>
  <PresentationFormat>On-screen Show (4:3)</PresentationFormat>
  <Paragraphs>157</Paragraphs>
  <Slides>24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Arial</vt:lpstr>
      <vt:lpstr>Default Design</vt:lpstr>
      <vt:lpstr>Slide 1</vt:lpstr>
      <vt:lpstr>    Farmington Regional School District Integrated Special Education  Program serving Children  with Special Educational Needs and Peer Models.</vt:lpstr>
      <vt:lpstr>Slide 3</vt:lpstr>
      <vt:lpstr>Your Child’s Needs Are Unique and Special to Us!!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Our Focus!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Dimensions of Quality and Effective Early Childhood Programs and Practices</dc:title>
  <dc:creator>Donna Cimini</dc:creator>
  <cp:lastModifiedBy>Laurie</cp:lastModifiedBy>
  <cp:revision>50</cp:revision>
  <dcterms:created xsi:type="dcterms:W3CDTF">2012-09-25T17:51:52Z</dcterms:created>
  <dcterms:modified xsi:type="dcterms:W3CDTF">2012-09-25T18:10:05Z</dcterms:modified>
</cp:coreProperties>
</file>